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tags/tag15.xml" ContentType="application/vnd.openxmlformats-officedocument.presentationml.tags+xml"/>
  <Override PartName="/ppt/notesSlides/notesSlide7.xml" ContentType="application/vnd.openxmlformats-officedocument.presentationml.notesSlide+xml"/>
  <Override PartName="/ppt/tags/tag16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7.xml" ContentType="application/vnd.openxmlformats-officedocument.presentationml.tags+xml"/>
  <Override PartName="/ppt/notesSlides/notesSlide13.xml" ContentType="application/vnd.openxmlformats-officedocument.presentationml.notesSlide+xml"/>
  <Override PartName="/ppt/tags/tag18.xml" ContentType="application/vnd.openxmlformats-officedocument.presentationml.tags+xml"/>
  <Override PartName="/ppt/notesSlides/notesSlide14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21.xml" ContentType="application/vnd.openxmlformats-officedocument.presentationml.tags+xml"/>
  <Override PartName="/ppt/notesSlides/notesSlide18.xml" ContentType="application/vnd.openxmlformats-officedocument.presentationml.notesSlide+xml"/>
  <Override PartName="/ppt/tags/tag22.xml" ContentType="application/vnd.openxmlformats-officedocument.presentationml.tags+xml"/>
  <Override PartName="/ppt/notesSlides/notesSlide19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7"/>
  </p:notesMasterIdLst>
  <p:sldIdLst>
    <p:sldId id="836" r:id="rId2"/>
    <p:sldId id="1048" r:id="rId3"/>
    <p:sldId id="1049" r:id="rId4"/>
    <p:sldId id="1083" r:id="rId5"/>
    <p:sldId id="1084" r:id="rId6"/>
    <p:sldId id="1085" r:id="rId7"/>
    <p:sldId id="1073" r:id="rId8"/>
    <p:sldId id="1074" r:id="rId9"/>
    <p:sldId id="1086" r:id="rId10"/>
    <p:sldId id="1075" r:id="rId11"/>
    <p:sldId id="1076" r:id="rId12"/>
    <p:sldId id="1087" r:id="rId13"/>
    <p:sldId id="1115" r:id="rId14"/>
    <p:sldId id="1114" r:id="rId15"/>
    <p:sldId id="1116" r:id="rId16"/>
    <p:sldId id="1118" r:id="rId17"/>
    <p:sldId id="1112" r:id="rId18"/>
    <p:sldId id="1070" r:id="rId19"/>
    <p:sldId id="1066" r:id="rId20"/>
    <p:sldId id="1068" r:id="rId21"/>
    <p:sldId id="1080" r:id="rId22"/>
    <p:sldId id="1081" r:id="rId23"/>
    <p:sldId id="1124" r:id="rId24"/>
    <p:sldId id="1082" r:id="rId25"/>
    <p:sldId id="1088" r:id="rId26"/>
    <p:sldId id="1089" r:id="rId27"/>
    <p:sldId id="1091" r:id="rId28"/>
    <p:sldId id="1090" r:id="rId29"/>
    <p:sldId id="1092" r:id="rId30"/>
    <p:sldId id="1145" r:id="rId31"/>
    <p:sldId id="1123" r:id="rId32"/>
    <p:sldId id="1120" r:id="rId33"/>
    <p:sldId id="1121" r:id="rId34"/>
    <p:sldId id="1113" r:id="rId35"/>
    <p:sldId id="1071" r:id="rId36"/>
    <p:sldId id="1125" r:id="rId37"/>
    <p:sldId id="1126" r:id="rId38"/>
    <p:sldId id="1127" r:id="rId39"/>
    <p:sldId id="1128" r:id="rId40"/>
    <p:sldId id="1129" r:id="rId41"/>
    <p:sldId id="1130" r:id="rId42"/>
    <p:sldId id="1131" r:id="rId43"/>
    <p:sldId id="1132" r:id="rId44"/>
    <p:sldId id="1133" r:id="rId45"/>
    <p:sldId id="1134" r:id="rId46"/>
    <p:sldId id="1135" r:id="rId47"/>
    <p:sldId id="1136" r:id="rId48"/>
    <p:sldId id="1137" r:id="rId49"/>
    <p:sldId id="1138" r:id="rId50"/>
    <p:sldId id="1139" r:id="rId51"/>
    <p:sldId id="1140" r:id="rId52"/>
    <p:sldId id="1141" r:id="rId53"/>
    <p:sldId id="1142" r:id="rId54"/>
    <p:sldId id="1143" r:id="rId55"/>
    <p:sldId id="1144" r:id="rId56"/>
  </p:sldIdLst>
  <p:sldSz cx="9144000" cy="5143500" type="screen16x9"/>
  <p:notesSz cx="6858000" cy="9144000"/>
  <p:custDataLst>
    <p:tags r:id="rId5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5BF"/>
    <a:srgbClr val="034EA2"/>
    <a:srgbClr val="0087CD"/>
    <a:srgbClr val="C68F06"/>
    <a:srgbClr val="DB2C03"/>
    <a:srgbClr val="EBAC07"/>
    <a:srgbClr val="008487"/>
    <a:srgbClr val="163C46"/>
    <a:srgbClr val="008F92"/>
    <a:srgbClr val="0048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1294" autoAdjust="0"/>
  </p:normalViewPr>
  <p:slideViewPr>
    <p:cSldViewPr>
      <p:cViewPr varScale="1">
        <p:scale>
          <a:sx n="83" d="100"/>
          <a:sy n="83" d="100"/>
        </p:scale>
        <p:origin x="816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336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2A5992-9D73-4015-9385-ABE035416B29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5A699-AB68-4A20-99FB-6F69DC266D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7488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308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444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7031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134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2496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4BE56-0D4C-487B-A77A-5602763B13E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9018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4BE56-0D4C-487B-A77A-5602763B13E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5013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457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7AABF-E2F8-4F84-B4D4-C06B7BCBAC05}" type="slidenum">
              <a:rPr lang="zh-CN" altLang="en-US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948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4473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4BE56-0D4C-487B-A77A-5602763B13E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5668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4BE56-0D4C-487B-A77A-5602763B13E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3385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264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3518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4526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4269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8243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4233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010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4BE56-0D4C-487B-A77A-5602763B13E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7306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331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4175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1635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7931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5176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8409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2410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3705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997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3375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4032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8123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19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3207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081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625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469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814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D0C8-D35A-439E-96FB-C8D4A6430554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15A6-E82C-4E1E-834E-C415C51F7D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1" y="205979"/>
            <a:ext cx="8229600" cy="857250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1" y="1200151"/>
            <a:ext cx="8229600" cy="3394472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54A03-91AF-448A-9954-517C0577E5F0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FC946-6D13-4F8C-9740-992A906A61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65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notesSlide" Target="../notesSlides/notesSlide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3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52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Relationship Id="rId9" Type="http://schemas.openxmlformats.org/officeDocument/2006/relationships/image" Target="../media/image18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13" Type="http://schemas.openxmlformats.org/officeDocument/2006/relationships/image" Target="../media/image441.png"/><Relationship Id="rId18" Type="http://schemas.openxmlformats.org/officeDocument/2006/relationships/image" Target="../media/image340.png"/><Relationship Id="rId3" Type="http://schemas.openxmlformats.org/officeDocument/2006/relationships/image" Target="../media/image341.png"/><Relationship Id="rId7" Type="http://schemas.openxmlformats.org/officeDocument/2006/relationships/image" Target="../media/image381.png"/><Relationship Id="rId12" Type="http://schemas.openxmlformats.org/officeDocument/2006/relationships/image" Target="../media/image431.png"/><Relationship Id="rId2" Type="http://schemas.openxmlformats.org/officeDocument/2006/relationships/notesSlide" Target="../notesSlides/notesSlide28.xml"/><Relationship Id="rId20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1.png"/><Relationship Id="rId11" Type="http://schemas.openxmlformats.org/officeDocument/2006/relationships/image" Target="../media/image420.png"/><Relationship Id="rId5" Type="http://schemas.openxmlformats.org/officeDocument/2006/relationships/image" Target="../media/image361.png"/><Relationship Id="rId15" Type="http://schemas.openxmlformats.org/officeDocument/2006/relationships/image" Target="../media/image461.png"/><Relationship Id="rId10" Type="http://schemas.openxmlformats.org/officeDocument/2006/relationships/image" Target="../media/image411.png"/><Relationship Id="rId19" Type="http://schemas.openxmlformats.org/officeDocument/2006/relationships/image" Target="../media/image351.png"/><Relationship Id="rId4" Type="http://schemas.openxmlformats.org/officeDocument/2006/relationships/image" Target="../media/image352.png"/><Relationship Id="rId9" Type="http://schemas.openxmlformats.org/officeDocument/2006/relationships/image" Target="../media/image401.png"/><Relationship Id="rId14" Type="http://schemas.openxmlformats.org/officeDocument/2006/relationships/image" Target="../media/image4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471.png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40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0.png"/><Relationship Id="rId4" Type="http://schemas.openxmlformats.org/officeDocument/2006/relationships/image" Target="../media/image4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5" Type="http://schemas.openxmlformats.org/officeDocument/2006/relationships/image" Target="../media/image520.png"/><Relationship Id="rId4" Type="http://schemas.openxmlformats.org/officeDocument/2006/relationships/image" Target="../media/image51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新建文件夹 (3)\2157a1f530c14b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2427734"/>
            <a:ext cx="2894292" cy="2154113"/>
          </a:xfrm>
          <a:prstGeom prst="rect">
            <a:avLst/>
          </a:prstGeom>
          <a:noFill/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755576" y="1203598"/>
            <a:ext cx="7632848" cy="650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  <a:buNone/>
            </a:pP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从矩阵分解到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FM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、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FFM—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原理和初步实践</a:t>
            </a:r>
          </a:p>
        </p:txBody>
      </p:sp>
      <p:sp>
        <p:nvSpPr>
          <p:cNvPr id="36" name="矩形 35"/>
          <p:cNvSpPr/>
          <p:nvPr/>
        </p:nvSpPr>
        <p:spPr>
          <a:xfrm>
            <a:off x="3491880" y="3135191"/>
            <a:ext cx="5112568" cy="307785"/>
          </a:xfrm>
          <a:prstGeom prst="rect">
            <a:avLst/>
          </a:prstGeom>
        </p:spPr>
        <p:txBody>
          <a:bodyPr wrap="square" lIns="91448" tIns="45724" rIns="91448" bIns="45724">
            <a:spAutoFit/>
          </a:bodyPr>
          <a:lstStyle/>
          <a:p>
            <a:pPr algn="ctr"/>
            <a:r>
              <a:rPr lang="zh-CN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小组成员：胡鑫、欧阳乾弘、潘恩、危思宇、詹子琪、张晓雅</a:t>
            </a:r>
            <a:endParaRPr lang="en-US" altLang="zh-CN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4B3A358-90AE-40DE-B0D8-50F394979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915566"/>
            <a:ext cx="5616624" cy="285010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AE350A0-E1A7-4F66-BECB-5F58B8EB4DD5}"/>
              </a:ext>
            </a:extLst>
          </p:cNvPr>
          <p:cNvSpPr txBox="1"/>
          <p:nvPr/>
        </p:nvSpPr>
        <p:spPr>
          <a:xfrm>
            <a:off x="755576" y="177966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P25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971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45C63B34-7399-4519-9F9D-D04FE3E01F13}"/>
              </a:ext>
            </a:extLst>
          </p:cNvPr>
          <p:cNvGrpSpPr/>
          <p:nvPr/>
        </p:nvGrpSpPr>
        <p:grpSpPr>
          <a:xfrm>
            <a:off x="1749718" y="123478"/>
            <a:ext cx="4436838" cy="2096362"/>
            <a:chOff x="1115616" y="843558"/>
            <a:chExt cx="5514629" cy="2605607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F98B45CF-582F-4DDF-B5BD-AA5183DDD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5616" y="843558"/>
              <a:ext cx="5514629" cy="1341838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008C443-6E8F-4FF5-847B-7E4C0F921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5616" y="2185396"/>
              <a:ext cx="5514629" cy="1263769"/>
            </a:xfrm>
            <a:prstGeom prst="rect">
              <a:avLst/>
            </a:prstGeom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4FEEC9C1-B177-4638-8659-EE6F03E69E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9719" y="2590601"/>
            <a:ext cx="4436837" cy="231884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652239C-C14F-4E01-B7A2-54D5E8E09A37}"/>
              </a:ext>
            </a:extLst>
          </p:cNvPr>
          <p:cNvSpPr txBox="1"/>
          <p:nvPr/>
        </p:nvSpPr>
        <p:spPr>
          <a:xfrm>
            <a:off x="611560" y="1203065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P26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6304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B97119F-A1A7-4BD7-8A2C-9EB8E3647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627534"/>
            <a:ext cx="6120680" cy="11676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2123728" y="2153253"/>
                <a:ext cx="50405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b="1" dirty="0"/>
                  <a:t> 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</m:sSub>
                  </m:oMath>
                </a14:m>
                <a:r>
                  <a:rPr lang="zh-CN" altLang="en-US" b="1" dirty="0"/>
                  <a:t> 可以用物品和用户的评分均值吗？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2153253"/>
                <a:ext cx="5040560" cy="369332"/>
              </a:xfrm>
              <a:prstGeom prst="rect">
                <a:avLst/>
              </a:prstGeom>
              <a:blipFill>
                <a:blip r:embed="rId4"/>
                <a:stretch>
                  <a:fillRect t="-13115" b="-196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ED371DE7-5578-4908-A24F-85B634B83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712" y="3003798"/>
            <a:ext cx="4968552" cy="138927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E7C2FA4-5B36-4354-B107-F0C987800309}"/>
              </a:ext>
            </a:extLst>
          </p:cNvPr>
          <p:cNvSpPr txBox="1"/>
          <p:nvPr/>
        </p:nvSpPr>
        <p:spPr>
          <a:xfrm>
            <a:off x="683568" y="105958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P26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634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F5D3776-8D93-46B4-9138-84050A81B2D2}"/>
              </a:ext>
            </a:extLst>
          </p:cNvPr>
          <p:cNvGrpSpPr/>
          <p:nvPr/>
        </p:nvGrpSpPr>
        <p:grpSpPr>
          <a:xfrm>
            <a:off x="107504" y="123478"/>
            <a:ext cx="648072" cy="648108"/>
            <a:chOff x="2881862" y="1781931"/>
            <a:chExt cx="1050058" cy="1050116"/>
          </a:xfrm>
        </p:grpSpPr>
        <p:grpSp>
          <p:nvGrpSpPr>
            <p:cNvPr id="3" name="组合 25">
              <a:extLst>
                <a:ext uri="{FF2B5EF4-FFF2-40B4-BE49-F238E27FC236}">
                  <a16:creationId xmlns:a16="http://schemas.microsoft.com/office/drawing/2014/main" id="{9D27249C-B593-4DDC-861A-28C471414CB1}"/>
                </a:ext>
              </a:extLst>
            </p:cNvPr>
            <p:cNvGrpSpPr/>
            <p:nvPr/>
          </p:nvGrpSpPr>
          <p:grpSpPr>
            <a:xfrm>
              <a:off x="2881862" y="1781931"/>
              <a:ext cx="1050058" cy="105011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" name="同心圆 26">
                <a:extLst>
                  <a:ext uri="{FF2B5EF4-FFF2-40B4-BE49-F238E27FC236}">
                    <a16:creationId xmlns:a16="http://schemas.microsoft.com/office/drawing/2014/main" id="{932D29FE-61DE-44F6-A09B-28DC068600B2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80808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11E00C4C-12AC-43AD-A782-61B4D428F2A5}"/>
                  </a:ext>
                </a:extLst>
              </p:cNvPr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80808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4" name="TextBox 13">
              <a:extLst>
                <a:ext uri="{FF2B5EF4-FFF2-40B4-BE49-F238E27FC236}">
                  <a16:creationId xmlns:a16="http://schemas.microsoft.com/office/drawing/2014/main" id="{BFA0128C-1995-4E4D-B832-489DFC689C84}"/>
                </a:ext>
              </a:extLst>
            </p:cNvPr>
            <p:cNvSpPr txBox="1"/>
            <p:nvPr/>
          </p:nvSpPr>
          <p:spPr>
            <a:xfrm>
              <a:off x="3091874" y="1992817"/>
              <a:ext cx="723582" cy="6283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accent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01</a:t>
              </a:r>
              <a:endParaRPr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7" name="MH_Others_2">
            <a:extLst>
              <a:ext uri="{FF2B5EF4-FFF2-40B4-BE49-F238E27FC236}">
                <a16:creationId xmlns:a16="http://schemas.microsoft.com/office/drawing/2014/main" id="{77FDDBCA-21A7-4CC7-B83D-71CD8A9CBC4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71047" y="285823"/>
            <a:ext cx="7065860" cy="3556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7" tIns="34284" rIns="68567" bIns="34284" numCol="1" spcCol="0" rtlCol="0" fromWordArt="0" anchor="ctr" anchorCtr="0" forceAA="0" compatLnSpc="1">
            <a:noAutofit/>
          </a:bodyPr>
          <a:lstStyle/>
          <a:p>
            <a:r>
              <a:rPr lang="zh-CN" altLang="en-US" sz="2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代码结果展示</a:t>
            </a:r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BB69544-F3F0-4A4C-AA91-10173A60ED4A}"/>
              </a:ext>
            </a:extLst>
          </p:cNvPr>
          <p:cNvSpPr txBox="1"/>
          <p:nvPr/>
        </p:nvSpPr>
        <p:spPr>
          <a:xfrm>
            <a:off x="683697" y="769695"/>
            <a:ext cx="432048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）生成的共现矩阵：</a:t>
            </a:r>
            <a:endParaRPr lang="en-US" altLang="zh-CN" sz="2000" b="1" dirty="0"/>
          </a:p>
          <a:p>
            <a:pPr algn="ctr"/>
            <a:r>
              <a:rPr lang="en-US" altLang="zh-CN" sz="1400" dirty="0">
                <a:solidFill>
                  <a:srgbClr val="FF0000"/>
                </a:solidFill>
              </a:rPr>
              <a:t>-1</a:t>
            </a:r>
            <a:r>
              <a:rPr lang="zh-CN" altLang="en-US" sz="1400" dirty="0">
                <a:solidFill>
                  <a:srgbClr val="FF0000"/>
                </a:solidFill>
              </a:rPr>
              <a:t>表示初始值，用户物品打分在</a:t>
            </a:r>
            <a:r>
              <a:rPr lang="en-US" altLang="zh-CN" sz="1400" dirty="0">
                <a:solidFill>
                  <a:srgbClr val="FF0000"/>
                </a:solidFill>
              </a:rPr>
              <a:t>0-10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9F43AD1-C920-4EA0-B518-AFD9AA62C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13" y="1385248"/>
            <a:ext cx="5123659" cy="325388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9DBDDF3-65D1-4B27-A044-1A6252AD26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104" y="769695"/>
            <a:ext cx="2533468" cy="325388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4DCC57C-D2DC-4D7B-A9ED-E35A33899F2B}"/>
              </a:ext>
            </a:extLst>
          </p:cNvPr>
          <p:cNvSpPr txBox="1"/>
          <p:nvPr/>
        </p:nvSpPr>
        <p:spPr>
          <a:xfrm>
            <a:off x="5508104" y="4227934"/>
            <a:ext cx="3240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对共现矩阵有评分地方进行定位：如</a:t>
            </a:r>
            <a:r>
              <a:rPr lang="en-US" altLang="zh-CN" sz="1400" dirty="0" err="1"/>
              <a:t>loc_u</a:t>
            </a:r>
            <a:r>
              <a:rPr lang="en-US" altLang="zh-CN" sz="1400" dirty="0"/>
              <a:t>=0,loc_i=2</a:t>
            </a:r>
            <a:r>
              <a:rPr lang="zh-CN" altLang="en-US" sz="1400" dirty="0"/>
              <a:t>时，代表共现矩阵第一行第三列有评分，该位置评分为</a:t>
            </a:r>
            <a:r>
              <a:rPr lang="en-US" altLang="zh-CN" sz="1400" dirty="0"/>
              <a:t>6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341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F78A43DC-AFCD-4AAA-A41F-AE3790BC9F75}"/>
              </a:ext>
            </a:extLst>
          </p:cNvPr>
          <p:cNvGrpSpPr/>
          <p:nvPr/>
        </p:nvGrpSpPr>
        <p:grpSpPr>
          <a:xfrm>
            <a:off x="107504" y="123478"/>
            <a:ext cx="648072" cy="648108"/>
            <a:chOff x="2881862" y="1781931"/>
            <a:chExt cx="1050058" cy="1050116"/>
          </a:xfrm>
        </p:grpSpPr>
        <p:grpSp>
          <p:nvGrpSpPr>
            <p:cNvPr id="4" name="组合 25">
              <a:extLst>
                <a:ext uri="{FF2B5EF4-FFF2-40B4-BE49-F238E27FC236}">
                  <a16:creationId xmlns:a16="http://schemas.microsoft.com/office/drawing/2014/main" id="{575D7868-9DAF-4A73-A6CB-980B0EA52B97}"/>
                </a:ext>
              </a:extLst>
            </p:cNvPr>
            <p:cNvGrpSpPr/>
            <p:nvPr/>
          </p:nvGrpSpPr>
          <p:grpSpPr>
            <a:xfrm>
              <a:off x="2881862" y="1781931"/>
              <a:ext cx="1050058" cy="105011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" name="同心圆 26">
                <a:extLst>
                  <a:ext uri="{FF2B5EF4-FFF2-40B4-BE49-F238E27FC236}">
                    <a16:creationId xmlns:a16="http://schemas.microsoft.com/office/drawing/2014/main" id="{87D12AB6-04E8-4288-95AD-177316164E35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80808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E3212F6B-4053-42B5-8CFE-CFF94D37B560}"/>
                  </a:ext>
                </a:extLst>
              </p:cNvPr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80808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5" name="TextBox 13">
              <a:extLst>
                <a:ext uri="{FF2B5EF4-FFF2-40B4-BE49-F238E27FC236}">
                  <a16:creationId xmlns:a16="http://schemas.microsoft.com/office/drawing/2014/main" id="{7E395540-30B4-4E39-8460-548E39B6A1BC}"/>
                </a:ext>
              </a:extLst>
            </p:cNvPr>
            <p:cNvSpPr txBox="1"/>
            <p:nvPr/>
          </p:nvSpPr>
          <p:spPr>
            <a:xfrm>
              <a:off x="3091874" y="1992817"/>
              <a:ext cx="723582" cy="6283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accent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01</a:t>
              </a:r>
              <a:endParaRPr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9" name="MH_Others_2">
            <a:extLst>
              <a:ext uri="{FF2B5EF4-FFF2-40B4-BE49-F238E27FC236}">
                <a16:creationId xmlns:a16="http://schemas.microsoft.com/office/drawing/2014/main" id="{8E5D019C-D54D-4E26-A0FB-BB6497E657C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71047" y="285823"/>
            <a:ext cx="7065860" cy="3556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7" tIns="34284" rIns="68567" bIns="34284" numCol="1" spcCol="0" rtlCol="0" fromWordArt="0" anchor="ctr" anchorCtr="0" forceAA="0" compatLnSpc="1">
            <a:noAutofit/>
          </a:bodyPr>
          <a:lstStyle/>
          <a:p>
            <a:r>
              <a:rPr lang="zh-CN" altLang="en-US" sz="2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代码结果展示</a:t>
            </a:r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BAA4EF3-3944-4A3D-BD3D-A943D4E23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206" y="1635646"/>
            <a:ext cx="4901587" cy="332698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42B7CB2-8E23-45C6-AC1B-55F90A100D16}"/>
              </a:ext>
            </a:extLst>
          </p:cNvPr>
          <p:cNvSpPr txBox="1"/>
          <p:nvPr/>
        </p:nvSpPr>
        <p:spPr>
          <a:xfrm>
            <a:off x="755576" y="1032634"/>
            <a:ext cx="432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）不同隐向量维度下均方误差图：</a:t>
            </a:r>
          </a:p>
        </p:txBody>
      </p:sp>
    </p:spTree>
    <p:extLst>
      <p:ext uri="{BB962C8B-B14F-4D97-AF65-F5344CB8AC3E}">
        <p14:creationId xmlns:p14="http://schemas.microsoft.com/office/powerpoint/2010/main" val="420719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FCBCA194-F834-4966-AB7B-77A4E013FEBB}"/>
              </a:ext>
            </a:extLst>
          </p:cNvPr>
          <p:cNvGrpSpPr/>
          <p:nvPr/>
        </p:nvGrpSpPr>
        <p:grpSpPr>
          <a:xfrm>
            <a:off x="107504" y="123478"/>
            <a:ext cx="648072" cy="648108"/>
            <a:chOff x="2881862" y="1781931"/>
            <a:chExt cx="1050058" cy="1050116"/>
          </a:xfrm>
        </p:grpSpPr>
        <p:grpSp>
          <p:nvGrpSpPr>
            <p:cNvPr id="4" name="组合 25">
              <a:extLst>
                <a:ext uri="{FF2B5EF4-FFF2-40B4-BE49-F238E27FC236}">
                  <a16:creationId xmlns:a16="http://schemas.microsoft.com/office/drawing/2014/main" id="{5E7A2A91-EC34-4889-ACFF-2AAD80FE5F16}"/>
                </a:ext>
              </a:extLst>
            </p:cNvPr>
            <p:cNvGrpSpPr/>
            <p:nvPr/>
          </p:nvGrpSpPr>
          <p:grpSpPr>
            <a:xfrm>
              <a:off x="2881862" y="1781931"/>
              <a:ext cx="1050058" cy="105011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" name="同心圆 26">
                <a:extLst>
                  <a:ext uri="{FF2B5EF4-FFF2-40B4-BE49-F238E27FC236}">
                    <a16:creationId xmlns:a16="http://schemas.microsoft.com/office/drawing/2014/main" id="{0D65F9AC-2241-43FA-B158-CC1B6F987BDD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80808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6DF4866D-75A2-4A9A-B2C5-C2441EC298C5}"/>
                  </a:ext>
                </a:extLst>
              </p:cNvPr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80808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5" name="TextBox 13">
              <a:extLst>
                <a:ext uri="{FF2B5EF4-FFF2-40B4-BE49-F238E27FC236}">
                  <a16:creationId xmlns:a16="http://schemas.microsoft.com/office/drawing/2014/main" id="{06E8A34D-8C0D-47FE-962B-B60548DA519C}"/>
                </a:ext>
              </a:extLst>
            </p:cNvPr>
            <p:cNvSpPr txBox="1"/>
            <p:nvPr/>
          </p:nvSpPr>
          <p:spPr>
            <a:xfrm>
              <a:off x="3091874" y="1992817"/>
              <a:ext cx="723582" cy="6283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accent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01</a:t>
              </a:r>
              <a:endParaRPr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8" name="MH_Others_2">
            <a:extLst>
              <a:ext uri="{FF2B5EF4-FFF2-40B4-BE49-F238E27FC236}">
                <a16:creationId xmlns:a16="http://schemas.microsoft.com/office/drawing/2014/main" id="{34CA557C-21DD-44A4-A6B7-2D179D51261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71047" y="285823"/>
            <a:ext cx="7065860" cy="3556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7" tIns="34284" rIns="68567" bIns="34284" numCol="1" spcCol="0" rtlCol="0" fromWordArt="0" anchor="ctr" anchorCtr="0" forceAA="0" compatLnSpc="1">
            <a:noAutofit/>
          </a:bodyPr>
          <a:lstStyle/>
          <a:p>
            <a:r>
              <a:rPr lang="zh-CN" altLang="en-US" sz="2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代码结果展示</a:t>
            </a:r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7CD4E3-3175-420E-9AD4-585F221FBC88}"/>
              </a:ext>
            </a:extLst>
          </p:cNvPr>
          <p:cNvSpPr txBox="1"/>
          <p:nvPr/>
        </p:nvSpPr>
        <p:spPr>
          <a:xfrm>
            <a:off x="683696" y="987574"/>
            <a:ext cx="5256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3</a:t>
            </a:r>
            <a:r>
              <a:rPr lang="zh-CN" altLang="en-US" sz="2000" b="1" dirty="0"/>
              <a:t>）未纠偏下用户和物品隐向量：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8E99841-A1B1-46EA-830D-49286A262B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089"/>
          <a:stretch/>
        </p:blipFill>
        <p:spPr>
          <a:xfrm>
            <a:off x="782875" y="1419622"/>
            <a:ext cx="2880320" cy="36004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04B2DC6-846D-42DD-833C-A4C40CD0CD11}"/>
              </a:ext>
            </a:extLst>
          </p:cNvPr>
          <p:cNvSpPr txBox="1"/>
          <p:nvPr/>
        </p:nvSpPr>
        <p:spPr>
          <a:xfrm>
            <a:off x="200706" y="2067694"/>
            <a:ext cx="461665" cy="173970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用户隐向量矩阵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4D7A6CC-65DB-472F-AF1C-7F7268A180F2}"/>
              </a:ext>
            </a:extLst>
          </p:cNvPr>
          <p:cNvSpPr txBox="1"/>
          <p:nvPr/>
        </p:nvSpPr>
        <p:spPr>
          <a:xfrm>
            <a:off x="491622" y="2571750"/>
            <a:ext cx="21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：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7851359-38F5-402C-8D3E-716B6DEFF7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072"/>
          <a:stretch/>
        </p:blipFill>
        <p:spPr>
          <a:xfrm>
            <a:off x="4139952" y="2643758"/>
            <a:ext cx="4744863" cy="137966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E7A569E-923A-49B7-ABBE-BAD19ACFE708}"/>
              </a:ext>
            </a:extLst>
          </p:cNvPr>
          <p:cNvSpPr txBox="1"/>
          <p:nvPr/>
        </p:nvSpPr>
        <p:spPr>
          <a:xfrm>
            <a:off x="5396259" y="2183884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物品隐向量矩阵：</a:t>
            </a:r>
          </a:p>
        </p:txBody>
      </p:sp>
    </p:spTree>
    <p:extLst>
      <p:ext uri="{BB962C8B-B14F-4D97-AF65-F5344CB8AC3E}">
        <p14:creationId xmlns:p14="http://schemas.microsoft.com/office/powerpoint/2010/main" val="399547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FCBCA194-F834-4966-AB7B-77A4E013FEBB}"/>
              </a:ext>
            </a:extLst>
          </p:cNvPr>
          <p:cNvGrpSpPr/>
          <p:nvPr/>
        </p:nvGrpSpPr>
        <p:grpSpPr>
          <a:xfrm>
            <a:off x="107504" y="123478"/>
            <a:ext cx="648072" cy="648108"/>
            <a:chOff x="2881862" y="1781931"/>
            <a:chExt cx="1050058" cy="1050116"/>
          </a:xfrm>
        </p:grpSpPr>
        <p:grpSp>
          <p:nvGrpSpPr>
            <p:cNvPr id="4" name="组合 25">
              <a:extLst>
                <a:ext uri="{FF2B5EF4-FFF2-40B4-BE49-F238E27FC236}">
                  <a16:creationId xmlns:a16="http://schemas.microsoft.com/office/drawing/2014/main" id="{5E7A2A91-EC34-4889-ACFF-2AAD80FE5F16}"/>
                </a:ext>
              </a:extLst>
            </p:cNvPr>
            <p:cNvGrpSpPr/>
            <p:nvPr/>
          </p:nvGrpSpPr>
          <p:grpSpPr>
            <a:xfrm>
              <a:off x="2881862" y="1781931"/>
              <a:ext cx="1050058" cy="105011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" name="同心圆 26">
                <a:extLst>
                  <a:ext uri="{FF2B5EF4-FFF2-40B4-BE49-F238E27FC236}">
                    <a16:creationId xmlns:a16="http://schemas.microsoft.com/office/drawing/2014/main" id="{0D65F9AC-2241-43FA-B158-CC1B6F987BDD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80808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6DF4866D-75A2-4A9A-B2C5-C2441EC298C5}"/>
                  </a:ext>
                </a:extLst>
              </p:cNvPr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80808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5" name="TextBox 13">
              <a:extLst>
                <a:ext uri="{FF2B5EF4-FFF2-40B4-BE49-F238E27FC236}">
                  <a16:creationId xmlns:a16="http://schemas.microsoft.com/office/drawing/2014/main" id="{06E8A34D-8C0D-47FE-962B-B60548DA519C}"/>
                </a:ext>
              </a:extLst>
            </p:cNvPr>
            <p:cNvSpPr txBox="1"/>
            <p:nvPr/>
          </p:nvSpPr>
          <p:spPr>
            <a:xfrm>
              <a:off x="3091874" y="1992817"/>
              <a:ext cx="723582" cy="6283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accent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01</a:t>
              </a:r>
              <a:endParaRPr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8" name="MH_Others_2">
            <a:extLst>
              <a:ext uri="{FF2B5EF4-FFF2-40B4-BE49-F238E27FC236}">
                <a16:creationId xmlns:a16="http://schemas.microsoft.com/office/drawing/2014/main" id="{34CA557C-21DD-44A4-A6B7-2D179D51261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71047" y="285823"/>
            <a:ext cx="7065860" cy="3556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7" tIns="34284" rIns="68567" bIns="34284" numCol="1" spcCol="0" rtlCol="0" fromWordArt="0" anchor="ctr" anchorCtr="0" forceAA="0" compatLnSpc="1">
            <a:noAutofit/>
          </a:bodyPr>
          <a:lstStyle/>
          <a:p>
            <a:r>
              <a:rPr lang="zh-CN" altLang="en-US" sz="2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代码结果展示</a:t>
            </a:r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7CD4E3-3175-420E-9AD4-585F221FBC88}"/>
              </a:ext>
            </a:extLst>
          </p:cNvPr>
          <p:cNvSpPr txBox="1"/>
          <p:nvPr/>
        </p:nvSpPr>
        <p:spPr>
          <a:xfrm>
            <a:off x="516037" y="783795"/>
            <a:ext cx="5256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（</a:t>
            </a:r>
            <a:r>
              <a:rPr lang="en-US" altLang="zh-CN" sz="2000" b="1" dirty="0"/>
              <a:t>3</a:t>
            </a:r>
            <a:r>
              <a:rPr lang="zh-CN" altLang="en-US" sz="2000" b="1" dirty="0"/>
              <a:t>）纠偏下用户和物品隐向量：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E7A569E-923A-49B7-ABBE-BAD19ACFE708}"/>
              </a:ext>
            </a:extLst>
          </p:cNvPr>
          <p:cNvSpPr txBox="1"/>
          <p:nvPr/>
        </p:nvSpPr>
        <p:spPr>
          <a:xfrm>
            <a:off x="5779598" y="107646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、物品隐向量矩阵：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1484B34-92C6-4013-8938-5FAB530A9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03" y="1768623"/>
            <a:ext cx="2517810" cy="324311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0E26339-9D29-4CFD-9641-E7252AEF59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5985"/>
          <a:stretch/>
        </p:blipFill>
        <p:spPr>
          <a:xfrm>
            <a:off x="4538919" y="1417846"/>
            <a:ext cx="4501011" cy="130214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9E85F9D-CAFE-43A3-95AE-5A9EDDFEA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4974" y="3435846"/>
            <a:ext cx="4349026" cy="100811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6B586DC-AEA2-4465-9E2F-AD52E4CC7F7C}"/>
              </a:ext>
            </a:extLst>
          </p:cNvPr>
          <p:cNvSpPr txBox="1"/>
          <p:nvPr/>
        </p:nvSpPr>
        <p:spPr>
          <a:xfrm>
            <a:off x="5919193" y="3040159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4</a:t>
            </a:r>
            <a:r>
              <a:rPr lang="zh-CN" altLang="en-US" dirty="0">
                <a:solidFill>
                  <a:srgbClr val="FF0000"/>
                </a:solidFill>
              </a:rPr>
              <a:t>、物品偏差</a:t>
            </a:r>
            <a:r>
              <a:rPr lang="en-US" altLang="zh-CN" dirty="0" err="1">
                <a:solidFill>
                  <a:srgbClr val="FF0000"/>
                </a:solidFill>
              </a:rPr>
              <a:t>b_i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685564AF-F47D-458A-B72F-EBFCBD5111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4562" y="2290268"/>
            <a:ext cx="1843101" cy="2786083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0CAA3D3F-1663-4412-AC84-A8C00A93B1E6}"/>
              </a:ext>
            </a:extLst>
          </p:cNvPr>
          <p:cNvSpPr txBox="1"/>
          <p:nvPr/>
        </p:nvSpPr>
        <p:spPr>
          <a:xfrm>
            <a:off x="2555023" y="192093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、用户偏差</a:t>
            </a:r>
            <a:r>
              <a:rPr lang="en-US" altLang="zh-CN" dirty="0" err="1">
                <a:solidFill>
                  <a:srgbClr val="FF0000"/>
                </a:solidFill>
              </a:rPr>
              <a:t>b_u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50AEEA6-EDC7-4AA8-B72E-3DA779704044}"/>
              </a:ext>
            </a:extLst>
          </p:cNvPr>
          <p:cNvSpPr txBox="1"/>
          <p:nvPr/>
        </p:nvSpPr>
        <p:spPr>
          <a:xfrm>
            <a:off x="85878" y="138514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、用户隐向量矩阵：</a:t>
            </a:r>
          </a:p>
        </p:txBody>
      </p:sp>
    </p:spTree>
    <p:extLst>
      <p:ext uri="{BB962C8B-B14F-4D97-AF65-F5344CB8AC3E}">
        <p14:creationId xmlns:p14="http://schemas.microsoft.com/office/powerpoint/2010/main" val="162067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 20"/>
          <p:cNvSpPr/>
          <p:nvPr/>
        </p:nvSpPr>
        <p:spPr>
          <a:xfrm>
            <a:off x="1129" y="2571751"/>
            <a:ext cx="9141743" cy="2570939"/>
          </a:xfrm>
          <a:custGeom>
            <a:avLst/>
            <a:gdLst>
              <a:gd name="connsiteX0" fmla="*/ 0 w 6907593"/>
              <a:gd name="connsiteY0" fmla="*/ 0 h 1776503"/>
              <a:gd name="connsiteX1" fmla="*/ 6907593 w 6907593"/>
              <a:gd name="connsiteY1" fmla="*/ 1776503 h 1776503"/>
              <a:gd name="connsiteX2" fmla="*/ 0 w 6907593"/>
              <a:gd name="connsiteY2" fmla="*/ 1776503 h 1776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07593" h="1776503">
                <a:moveTo>
                  <a:pt x="0" y="0"/>
                </a:moveTo>
                <a:lnTo>
                  <a:pt x="6907593" y="1776503"/>
                </a:lnTo>
                <a:lnTo>
                  <a:pt x="0" y="1776503"/>
                </a:lnTo>
                <a:close/>
              </a:path>
            </a:pathLst>
          </a:custGeom>
          <a:solidFill>
            <a:schemeClr val="accent1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3" tIns="32511" rIns="65023" bIns="32511"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 flipH="1">
            <a:off x="3496947" y="4154206"/>
            <a:ext cx="5645926" cy="988659"/>
          </a:xfrm>
          <a:custGeom>
            <a:avLst/>
            <a:gdLst>
              <a:gd name="connsiteX0" fmla="*/ 0 w 6907593"/>
              <a:gd name="connsiteY0" fmla="*/ 0 h 1776503"/>
              <a:gd name="connsiteX1" fmla="*/ 6907593 w 6907593"/>
              <a:gd name="connsiteY1" fmla="*/ 1776503 h 1776503"/>
              <a:gd name="connsiteX2" fmla="*/ 0 w 6907593"/>
              <a:gd name="connsiteY2" fmla="*/ 1776503 h 1776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07593" h="1776503">
                <a:moveTo>
                  <a:pt x="0" y="0"/>
                </a:moveTo>
                <a:lnTo>
                  <a:pt x="6907593" y="1776503"/>
                </a:lnTo>
                <a:lnTo>
                  <a:pt x="0" y="1776503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3" tIns="32511" rIns="65023" bIns="32511"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68">
            <a:extLst>
              <a:ext uri="{FF2B5EF4-FFF2-40B4-BE49-F238E27FC236}">
                <a16:creationId xmlns:a16="http://schemas.microsoft.com/office/drawing/2014/main" id="{B42BCC56-93B2-4D98-BC76-B4C969F10C02}"/>
              </a:ext>
            </a:extLst>
          </p:cNvPr>
          <p:cNvGrpSpPr/>
          <p:nvPr/>
        </p:nvGrpSpPr>
        <p:grpSpPr>
          <a:xfrm>
            <a:off x="26316" y="222697"/>
            <a:ext cx="2026416" cy="643251"/>
            <a:chOff x="632405" y="3440667"/>
            <a:chExt cx="2026416" cy="64325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92F0B346-19AB-43D6-9DF0-90C5BA07DF08}"/>
                </a:ext>
              </a:extLst>
            </p:cNvPr>
            <p:cNvSpPr/>
            <p:nvPr/>
          </p:nvSpPr>
          <p:spPr bwMode="auto">
            <a:xfrm>
              <a:off x="632405" y="3440667"/>
              <a:ext cx="2026416" cy="643251"/>
            </a:xfrm>
            <a:custGeom>
              <a:avLst/>
              <a:gdLst>
                <a:gd name="T0" fmla="*/ 1984 w 2306"/>
                <a:gd name="T1" fmla="*/ 732 h 732"/>
                <a:gd name="T2" fmla="*/ 0 w 2306"/>
                <a:gd name="T3" fmla="*/ 732 h 732"/>
                <a:gd name="T4" fmla="*/ 321 w 2306"/>
                <a:gd name="T5" fmla="*/ 366 h 732"/>
                <a:gd name="T6" fmla="*/ 0 w 2306"/>
                <a:gd name="T7" fmla="*/ 0 h 732"/>
                <a:gd name="T8" fmla="*/ 1984 w 2306"/>
                <a:gd name="T9" fmla="*/ 0 h 732"/>
                <a:gd name="T10" fmla="*/ 2306 w 2306"/>
                <a:gd name="T11" fmla="*/ 366 h 732"/>
                <a:gd name="T12" fmla="*/ 1984 w 2306"/>
                <a:gd name="T13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06" h="732">
                  <a:moveTo>
                    <a:pt x="1984" y="732"/>
                  </a:moveTo>
                  <a:lnTo>
                    <a:pt x="0" y="732"/>
                  </a:lnTo>
                  <a:lnTo>
                    <a:pt x="321" y="366"/>
                  </a:lnTo>
                  <a:lnTo>
                    <a:pt x="0" y="0"/>
                  </a:lnTo>
                  <a:lnTo>
                    <a:pt x="1984" y="0"/>
                  </a:lnTo>
                  <a:lnTo>
                    <a:pt x="2306" y="366"/>
                  </a:lnTo>
                  <a:lnTo>
                    <a:pt x="1984" y="7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TextBox 72">
              <a:extLst>
                <a:ext uri="{FF2B5EF4-FFF2-40B4-BE49-F238E27FC236}">
                  <a16:creationId xmlns:a16="http://schemas.microsoft.com/office/drawing/2014/main" id="{F00036C4-F5BF-4931-9C95-6F25B5B4DC61}"/>
                </a:ext>
              </a:extLst>
            </p:cNvPr>
            <p:cNvSpPr txBox="1"/>
            <p:nvPr/>
          </p:nvSpPr>
          <p:spPr>
            <a:xfrm>
              <a:off x="1091615" y="357762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prstClr val="white"/>
                  </a:solidFill>
                  <a:latin typeface="Impact" panose="020B0806030902050204" pitchFamily="34" charset="0"/>
                </a:rPr>
                <a:t>参考文献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98516AA-797C-4CA3-8AE8-D694400EDE05}"/>
                  </a:ext>
                </a:extLst>
              </p:cNvPr>
              <p:cNvSpPr txBox="1"/>
              <p:nvPr/>
            </p:nvSpPr>
            <p:spPr>
              <a:xfrm>
                <a:off x="755576" y="2385235"/>
                <a:ext cx="7704856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/>
                  <a:t>有关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/>
                  <a:t> 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endParaRPr lang="en-US" altLang="zh-CN"/>
              </a:p>
              <a:p>
                <a:r>
                  <a:rPr lang="en-US" altLang="zh-CN"/>
                  <a:t>[</a:t>
                </a:r>
                <a:r>
                  <a:rPr lang="en-US" altLang="zh-CN" dirty="0"/>
                  <a:t>3</a:t>
                </a:r>
                <a:r>
                  <a:rPr lang="en-US" altLang="zh-CN"/>
                  <a:t>].</a:t>
                </a:r>
                <a:r>
                  <a:rPr lang="zh-CN" altLang="en-US"/>
                  <a:t> </a:t>
                </a:r>
                <a:r>
                  <a:rPr lang="zh-CN" altLang="en-US" dirty="0"/>
                  <a:t>Paterek A. Improving regularized singular value decomposition for collaborative filtering[</a:t>
                </a:r>
                <a:r>
                  <a:rPr lang="zh-CN" altLang="en-US"/>
                  <a:t>C]</a:t>
                </a:r>
                <a:r>
                  <a:rPr lang="en-US" altLang="zh-CN"/>
                  <a:t>. </a:t>
                </a:r>
                <a:r>
                  <a:rPr lang="zh-CN" altLang="en-US"/>
                  <a:t>Proceedings </a:t>
                </a:r>
                <a:r>
                  <a:rPr lang="zh-CN" altLang="en-US" dirty="0"/>
                  <a:t>of KDD cup and workshop. 2007, 2007: 5-8.</a:t>
                </a:r>
              </a:p>
              <a:p>
                <a:r>
                  <a:rPr lang="en-US" altLang="zh-CN"/>
                  <a:t>[4].</a:t>
                </a:r>
                <a:r>
                  <a:rPr lang="zh-CN" altLang="en-US"/>
                  <a:t>Koren Y. Factorization meets the neighborhood: a multifaceted collaborative filtering model[C]</a:t>
                </a:r>
                <a:r>
                  <a:rPr lang="en-US" altLang="zh-CN"/>
                  <a:t>. </a:t>
                </a:r>
                <a:r>
                  <a:rPr lang="zh-CN" altLang="en-US"/>
                  <a:t>Proceedings of the 14th ACM SIGKDD international conference on Knowledge discovery and data mining. 2008: 426-434.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98516AA-797C-4CA3-8AE8-D694400ED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2385235"/>
                <a:ext cx="7704856" cy="2031325"/>
              </a:xfrm>
              <a:prstGeom prst="rect">
                <a:avLst/>
              </a:prstGeom>
              <a:blipFill>
                <a:blip r:embed="rId3"/>
                <a:stretch>
                  <a:fillRect l="-712" t="-2395" r="-10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>
            <a:extLst>
              <a:ext uri="{FF2B5EF4-FFF2-40B4-BE49-F238E27FC236}">
                <a16:creationId xmlns:a16="http://schemas.microsoft.com/office/drawing/2014/main" id="{5B9E1778-8C05-4715-8404-E7209F7310A1}"/>
              </a:ext>
            </a:extLst>
          </p:cNvPr>
          <p:cNvSpPr txBox="1"/>
          <p:nvPr/>
        </p:nvSpPr>
        <p:spPr>
          <a:xfrm>
            <a:off x="755576" y="1075824"/>
            <a:ext cx="77048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核心参考文献：</a:t>
            </a:r>
            <a:endParaRPr lang="en-US" altLang="zh-CN"/>
          </a:p>
          <a:p>
            <a:r>
              <a:rPr lang="en-US" altLang="zh-CN"/>
              <a:t>[1].</a:t>
            </a:r>
            <a:r>
              <a:rPr lang="zh-CN" altLang="en-US"/>
              <a:t> </a:t>
            </a:r>
            <a:r>
              <a:rPr lang="en-US" altLang="zh-CN"/>
              <a:t>《</a:t>
            </a:r>
            <a:r>
              <a:rPr lang="zh-CN" altLang="en-US"/>
              <a:t>深度学习推荐系统</a:t>
            </a:r>
            <a:r>
              <a:rPr lang="en-US" altLang="zh-CN">
                <a:latin typeface="+mj-ea"/>
                <a:ea typeface="+mj-ea"/>
              </a:rPr>
              <a:t>》--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王喆</a:t>
            </a:r>
            <a:endParaRPr lang="en-US" altLang="zh-CN">
              <a:latin typeface="+mj-ea"/>
              <a:ea typeface="+mj-ea"/>
            </a:endParaRPr>
          </a:p>
          <a:p>
            <a:r>
              <a:rPr lang="en-US" altLang="zh-CN"/>
              <a:t>[2].</a:t>
            </a:r>
            <a:r>
              <a:rPr lang="zh-CN" altLang="en-US"/>
              <a:t> </a:t>
            </a:r>
            <a:r>
              <a:rPr lang="en-US" altLang="zh-CN" dirty="0" err="1"/>
              <a:t>Koren</a:t>
            </a:r>
            <a:r>
              <a:rPr lang="en-US" altLang="zh-CN" dirty="0"/>
              <a:t> Y, Bell R, </a:t>
            </a:r>
            <a:r>
              <a:rPr lang="en-US" altLang="zh-CN" dirty="0" err="1"/>
              <a:t>Volinsky</a:t>
            </a:r>
            <a:r>
              <a:rPr lang="en-US" altLang="zh-CN" dirty="0"/>
              <a:t> C. Matrix factorization techniques for recommender systems[J]. Computer, 2009, 42(8): 30-37.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612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 20"/>
          <p:cNvSpPr/>
          <p:nvPr/>
        </p:nvSpPr>
        <p:spPr>
          <a:xfrm>
            <a:off x="1129" y="2571751"/>
            <a:ext cx="9141743" cy="2570939"/>
          </a:xfrm>
          <a:custGeom>
            <a:avLst/>
            <a:gdLst>
              <a:gd name="connsiteX0" fmla="*/ 0 w 6907593"/>
              <a:gd name="connsiteY0" fmla="*/ 0 h 1776503"/>
              <a:gd name="connsiteX1" fmla="*/ 6907593 w 6907593"/>
              <a:gd name="connsiteY1" fmla="*/ 1776503 h 1776503"/>
              <a:gd name="connsiteX2" fmla="*/ 0 w 6907593"/>
              <a:gd name="connsiteY2" fmla="*/ 1776503 h 1776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07593" h="1776503">
                <a:moveTo>
                  <a:pt x="0" y="0"/>
                </a:moveTo>
                <a:lnTo>
                  <a:pt x="6907593" y="1776503"/>
                </a:lnTo>
                <a:lnTo>
                  <a:pt x="0" y="1776503"/>
                </a:lnTo>
                <a:close/>
              </a:path>
            </a:pathLst>
          </a:custGeom>
          <a:solidFill>
            <a:schemeClr val="accent1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3" tIns="32511" rIns="65023" bIns="32511"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 flipH="1">
            <a:off x="3496947" y="4154206"/>
            <a:ext cx="5645926" cy="988659"/>
          </a:xfrm>
          <a:custGeom>
            <a:avLst/>
            <a:gdLst>
              <a:gd name="connsiteX0" fmla="*/ 0 w 6907593"/>
              <a:gd name="connsiteY0" fmla="*/ 0 h 1776503"/>
              <a:gd name="connsiteX1" fmla="*/ 6907593 w 6907593"/>
              <a:gd name="connsiteY1" fmla="*/ 1776503 h 1776503"/>
              <a:gd name="connsiteX2" fmla="*/ 0 w 6907593"/>
              <a:gd name="connsiteY2" fmla="*/ 1776503 h 1776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07593" h="1776503">
                <a:moveTo>
                  <a:pt x="0" y="0"/>
                </a:moveTo>
                <a:lnTo>
                  <a:pt x="6907593" y="1776503"/>
                </a:lnTo>
                <a:lnTo>
                  <a:pt x="0" y="1776503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3" tIns="32511" rIns="65023" bIns="32511"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11"/>
          <p:cNvSpPr txBox="1"/>
          <p:nvPr/>
        </p:nvSpPr>
        <p:spPr>
          <a:xfrm>
            <a:off x="3707904" y="2039286"/>
            <a:ext cx="3240360" cy="681210"/>
          </a:xfrm>
          <a:prstGeom prst="rect">
            <a:avLst/>
          </a:prstGeom>
          <a:noFill/>
        </p:spPr>
        <p:txBody>
          <a:bodyPr wrap="square" lIns="65023" tIns="32511" rIns="65023" bIns="32511" rtlCol="0">
            <a:spAutoFit/>
          </a:bodyPr>
          <a:lstStyle/>
          <a:p>
            <a:pPr marL="0" lvl="1" algn="ctr"/>
            <a:r>
              <a:rPr lang="zh-CN" altLang="en-US" sz="4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solidFill>
                  <a:srgbClr val="5353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FM</a:t>
            </a:r>
          </a:p>
        </p:txBody>
      </p:sp>
      <p:cxnSp>
        <p:nvCxnSpPr>
          <p:cNvPr id="24" name="直接连接符 23"/>
          <p:cNvCxnSpPr/>
          <p:nvPr/>
        </p:nvCxnSpPr>
        <p:spPr>
          <a:xfrm flipV="1">
            <a:off x="4283131" y="1808090"/>
            <a:ext cx="0" cy="1420419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3"/>
          <p:cNvSpPr txBox="1"/>
          <p:nvPr/>
        </p:nvSpPr>
        <p:spPr>
          <a:xfrm>
            <a:off x="3029347" y="2982336"/>
            <a:ext cx="902574" cy="2461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PART 02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2" name="组合 25"/>
          <p:cNvGrpSpPr/>
          <p:nvPr/>
        </p:nvGrpSpPr>
        <p:grpSpPr>
          <a:xfrm>
            <a:off x="2881862" y="1781931"/>
            <a:ext cx="1050058" cy="105011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7" name="同心圆 2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1" name="TextBox 13"/>
          <p:cNvSpPr txBox="1"/>
          <p:nvPr/>
        </p:nvSpPr>
        <p:spPr>
          <a:xfrm>
            <a:off x="3038388" y="1950967"/>
            <a:ext cx="882073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5000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02</a:t>
            </a:r>
            <a:endParaRPr lang="zh-CN" altLang="en-US" sz="5000" b="1" dirty="0">
              <a:solidFill>
                <a:schemeClr val="accent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1" name="原创设计师QQ598969553      _6">
            <a:extLst>
              <a:ext uri="{FF2B5EF4-FFF2-40B4-BE49-F238E27FC236}">
                <a16:creationId xmlns:a16="http://schemas.microsoft.com/office/drawing/2014/main" id="{5A36448A-CC41-4730-BE10-30CFBD1928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8184" y="2659173"/>
            <a:ext cx="3318192" cy="36932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5" tIns="45717" rIns="91435" bIns="45717">
            <a:spAutoFit/>
          </a:bodyPr>
          <a:lstStyle/>
          <a:p>
            <a:pPr eaLnBrk="1" hangingPunct="1"/>
            <a:r>
              <a:rPr lang="zh-CN" altLang="en-US" dirty="0"/>
              <a:t>詹子琪、张晓雅</a:t>
            </a:r>
          </a:p>
        </p:txBody>
      </p:sp>
    </p:spTree>
    <p:extLst>
      <p:ext uri="{BB962C8B-B14F-4D97-AF65-F5344CB8AC3E}">
        <p14:creationId xmlns:p14="http://schemas.microsoft.com/office/powerpoint/2010/main" val="30424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原创设计师QQ598969553      _2"/>
          <p:cNvGrpSpPr/>
          <p:nvPr/>
        </p:nvGrpSpPr>
        <p:grpSpPr bwMode="auto">
          <a:xfrm>
            <a:off x="3271937" y="3075078"/>
            <a:ext cx="4056063" cy="1616075"/>
            <a:chOff x="974314" y="1232293"/>
            <a:chExt cx="7188447" cy="2864939"/>
          </a:xfrm>
        </p:grpSpPr>
        <p:sp>
          <p:nvSpPr>
            <p:cNvPr id="4" name="Freeform 5"/>
            <p:cNvSpPr/>
            <p:nvPr/>
          </p:nvSpPr>
          <p:spPr bwMode="auto">
            <a:xfrm>
              <a:off x="2077199" y="2540933"/>
              <a:ext cx="624593" cy="1539413"/>
            </a:xfrm>
            <a:custGeom>
              <a:avLst/>
              <a:gdLst>
                <a:gd name="T0" fmla="*/ 372 w 372"/>
                <a:gd name="T1" fmla="*/ 0 h 744"/>
                <a:gd name="T2" fmla="*/ 0 w 372"/>
                <a:gd name="T3" fmla="*/ 744 h 744"/>
                <a:gd name="T4" fmla="*/ 372 w 372"/>
                <a:gd name="T5" fmla="*/ 744 h 744"/>
                <a:gd name="T6" fmla="*/ 372 w 372"/>
                <a:gd name="T7" fmla="*/ 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744">
                  <a:moveTo>
                    <a:pt x="372" y="0"/>
                  </a:moveTo>
                  <a:cubicBezTo>
                    <a:pt x="372" y="0"/>
                    <a:pt x="280" y="528"/>
                    <a:pt x="0" y="744"/>
                  </a:cubicBezTo>
                  <a:cubicBezTo>
                    <a:pt x="372" y="744"/>
                    <a:pt x="372" y="744"/>
                    <a:pt x="372" y="744"/>
                  </a:cubicBezTo>
                  <a:lnTo>
                    <a:pt x="372" y="0"/>
                  </a:lnTo>
                  <a:close/>
                </a:path>
              </a:pathLst>
            </a:custGeom>
            <a:solidFill>
              <a:srgbClr val="637C90">
                <a:alpha val="95000"/>
              </a:srgbClr>
            </a:solidFill>
            <a:ln>
              <a:noFill/>
            </a:ln>
          </p:spPr>
          <p:txBody>
            <a:bodyPr lIns="68580" tIns="34290" rIns="68580" bIns="34290"/>
            <a:lstStyle/>
            <a:p>
              <a:pPr defTabSz="685800">
                <a:defRPr/>
              </a:pPr>
              <a:endParaRPr lang="en-US" sz="1000" dirty="0"/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2701792" y="2540933"/>
              <a:ext cx="621780" cy="1539413"/>
            </a:xfrm>
            <a:custGeom>
              <a:avLst/>
              <a:gdLst>
                <a:gd name="T0" fmla="*/ 0 w 372"/>
                <a:gd name="T1" fmla="*/ 0 h 744"/>
                <a:gd name="T2" fmla="*/ 372 w 372"/>
                <a:gd name="T3" fmla="*/ 744 h 744"/>
                <a:gd name="T4" fmla="*/ 0 w 372"/>
                <a:gd name="T5" fmla="*/ 744 h 744"/>
                <a:gd name="T6" fmla="*/ 0 w 372"/>
                <a:gd name="T7" fmla="*/ 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744">
                  <a:moveTo>
                    <a:pt x="0" y="0"/>
                  </a:moveTo>
                  <a:cubicBezTo>
                    <a:pt x="0" y="0"/>
                    <a:pt x="92" y="528"/>
                    <a:pt x="372" y="744"/>
                  </a:cubicBezTo>
                  <a:cubicBezTo>
                    <a:pt x="0" y="744"/>
                    <a:pt x="0" y="744"/>
                    <a:pt x="0" y="74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37C90">
                <a:alpha val="85000"/>
              </a:srgbClr>
            </a:solidFill>
            <a:ln>
              <a:noFill/>
            </a:ln>
          </p:spPr>
          <p:txBody>
            <a:bodyPr lIns="68580" tIns="34290" rIns="68580" bIns="34290"/>
            <a:lstStyle/>
            <a:p>
              <a:pPr defTabSz="685800">
                <a:defRPr/>
              </a:pPr>
              <a:endParaRPr lang="en-US" sz="1000" dirty="0"/>
            </a:p>
          </p:txBody>
        </p:sp>
        <p:sp>
          <p:nvSpPr>
            <p:cNvPr id="6" name="Freeform 5"/>
            <p:cNvSpPr/>
            <p:nvPr/>
          </p:nvSpPr>
          <p:spPr bwMode="auto">
            <a:xfrm>
              <a:off x="3014089" y="1778264"/>
              <a:ext cx="621779" cy="2302083"/>
            </a:xfrm>
            <a:custGeom>
              <a:avLst/>
              <a:gdLst>
                <a:gd name="T0" fmla="*/ 372 w 372"/>
                <a:gd name="T1" fmla="*/ 0 h 744"/>
                <a:gd name="T2" fmla="*/ 0 w 372"/>
                <a:gd name="T3" fmla="*/ 744 h 744"/>
                <a:gd name="T4" fmla="*/ 372 w 372"/>
                <a:gd name="T5" fmla="*/ 744 h 744"/>
                <a:gd name="T6" fmla="*/ 372 w 372"/>
                <a:gd name="T7" fmla="*/ 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744">
                  <a:moveTo>
                    <a:pt x="372" y="0"/>
                  </a:moveTo>
                  <a:cubicBezTo>
                    <a:pt x="372" y="0"/>
                    <a:pt x="280" y="528"/>
                    <a:pt x="0" y="744"/>
                  </a:cubicBezTo>
                  <a:cubicBezTo>
                    <a:pt x="372" y="744"/>
                    <a:pt x="372" y="744"/>
                    <a:pt x="372" y="744"/>
                  </a:cubicBezTo>
                  <a:lnTo>
                    <a:pt x="372" y="0"/>
                  </a:lnTo>
                  <a:close/>
                </a:path>
              </a:pathLst>
            </a:custGeom>
            <a:solidFill>
              <a:schemeClr val="accent1">
                <a:alpha val="95000"/>
              </a:schemeClr>
            </a:solidFill>
            <a:ln>
              <a:noFill/>
            </a:ln>
          </p:spPr>
          <p:txBody>
            <a:bodyPr lIns="68580" tIns="34290" rIns="68580" bIns="34290"/>
            <a:lstStyle/>
            <a:p>
              <a:pPr defTabSz="685800">
                <a:defRPr/>
              </a:pPr>
              <a:endParaRPr lang="en-US" sz="1000" dirty="0"/>
            </a:p>
          </p:txBody>
        </p:sp>
        <p:sp>
          <p:nvSpPr>
            <p:cNvPr id="7" name="Freeform 6"/>
            <p:cNvSpPr/>
            <p:nvPr/>
          </p:nvSpPr>
          <p:spPr bwMode="auto">
            <a:xfrm>
              <a:off x="3635868" y="1778264"/>
              <a:ext cx="624593" cy="2302083"/>
            </a:xfrm>
            <a:custGeom>
              <a:avLst/>
              <a:gdLst>
                <a:gd name="T0" fmla="*/ 0 w 372"/>
                <a:gd name="T1" fmla="*/ 0 h 744"/>
                <a:gd name="T2" fmla="*/ 372 w 372"/>
                <a:gd name="T3" fmla="*/ 744 h 744"/>
                <a:gd name="T4" fmla="*/ 0 w 372"/>
                <a:gd name="T5" fmla="*/ 744 h 744"/>
                <a:gd name="T6" fmla="*/ 0 w 372"/>
                <a:gd name="T7" fmla="*/ 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744">
                  <a:moveTo>
                    <a:pt x="0" y="0"/>
                  </a:moveTo>
                  <a:cubicBezTo>
                    <a:pt x="0" y="0"/>
                    <a:pt x="92" y="528"/>
                    <a:pt x="372" y="744"/>
                  </a:cubicBezTo>
                  <a:cubicBezTo>
                    <a:pt x="0" y="744"/>
                    <a:pt x="0" y="744"/>
                    <a:pt x="0" y="74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</p:spPr>
          <p:txBody>
            <a:bodyPr lIns="68580" tIns="34290" rIns="68580" bIns="34290"/>
            <a:lstStyle/>
            <a:p>
              <a:pPr defTabSz="685800">
                <a:defRPr/>
              </a:pPr>
              <a:endParaRPr lang="en-US" sz="1000" dirty="0"/>
            </a:p>
          </p:txBody>
        </p:sp>
        <p:sp>
          <p:nvSpPr>
            <p:cNvPr id="8" name="Freeform 5"/>
            <p:cNvSpPr/>
            <p:nvPr/>
          </p:nvSpPr>
          <p:spPr bwMode="auto">
            <a:xfrm>
              <a:off x="1143123" y="3247319"/>
              <a:ext cx="621780" cy="833027"/>
            </a:xfrm>
            <a:custGeom>
              <a:avLst/>
              <a:gdLst>
                <a:gd name="T0" fmla="*/ 372 w 372"/>
                <a:gd name="T1" fmla="*/ 0 h 744"/>
                <a:gd name="T2" fmla="*/ 0 w 372"/>
                <a:gd name="T3" fmla="*/ 744 h 744"/>
                <a:gd name="T4" fmla="*/ 372 w 372"/>
                <a:gd name="T5" fmla="*/ 744 h 744"/>
                <a:gd name="T6" fmla="*/ 372 w 372"/>
                <a:gd name="T7" fmla="*/ 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744">
                  <a:moveTo>
                    <a:pt x="372" y="0"/>
                  </a:moveTo>
                  <a:cubicBezTo>
                    <a:pt x="372" y="0"/>
                    <a:pt x="280" y="528"/>
                    <a:pt x="0" y="744"/>
                  </a:cubicBezTo>
                  <a:cubicBezTo>
                    <a:pt x="372" y="744"/>
                    <a:pt x="372" y="744"/>
                    <a:pt x="372" y="744"/>
                  </a:cubicBezTo>
                  <a:lnTo>
                    <a:pt x="372" y="0"/>
                  </a:lnTo>
                  <a:close/>
                </a:path>
              </a:pathLst>
            </a:custGeom>
            <a:solidFill>
              <a:schemeClr val="accent1">
                <a:alpha val="95000"/>
              </a:schemeClr>
            </a:solidFill>
            <a:ln>
              <a:noFill/>
            </a:ln>
          </p:spPr>
          <p:txBody>
            <a:bodyPr lIns="68580" tIns="34290" rIns="68580" bIns="34290"/>
            <a:lstStyle/>
            <a:p>
              <a:pPr defTabSz="685800">
                <a:defRPr/>
              </a:pPr>
              <a:endParaRPr lang="en-US" sz="1000" dirty="0"/>
            </a:p>
          </p:txBody>
        </p:sp>
        <p:sp>
          <p:nvSpPr>
            <p:cNvPr id="9" name="Freeform 6"/>
            <p:cNvSpPr/>
            <p:nvPr/>
          </p:nvSpPr>
          <p:spPr bwMode="auto">
            <a:xfrm>
              <a:off x="1764903" y="3247319"/>
              <a:ext cx="624593" cy="833027"/>
            </a:xfrm>
            <a:custGeom>
              <a:avLst/>
              <a:gdLst>
                <a:gd name="T0" fmla="*/ 0 w 372"/>
                <a:gd name="T1" fmla="*/ 0 h 744"/>
                <a:gd name="T2" fmla="*/ 372 w 372"/>
                <a:gd name="T3" fmla="*/ 744 h 744"/>
                <a:gd name="T4" fmla="*/ 0 w 372"/>
                <a:gd name="T5" fmla="*/ 744 h 744"/>
                <a:gd name="T6" fmla="*/ 0 w 372"/>
                <a:gd name="T7" fmla="*/ 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744">
                  <a:moveTo>
                    <a:pt x="0" y="0"/>
                  </a:moveTo>
                  <a:cubicBezTo>
                    <a:pt x="0" y="0"/>
                    <a:pt x="92" y="528"/>
                    <a:pt x="372" y="744"/>
                  </a:cubicBezTo>
                  <a:cubicBezTo>
                    <a:pt x="0" y="744"/>
                    <a:pt x="0" y="744"/>
                    <a:pt x="0" y="74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</p:spPr>
          <p:txBody>
            <a:bodyPr lIns="68580" tIns="34290" rIns="68580" bIns="34290"/>
            <a:lstStyle/>
            <a:p>
              <a:pPr defTabSz="685800">
                <a:defRPr/>
              </a:pPr>
              <a:endParaRPr lang="en-US" sz="1000" dirty="0"/>
            </a:p>
          </p:txBody>
        </p:sp>
        <p:sp>
          <p:nvSpPr>
            <p:cNvPr id="10" name="Freeform 5"/>
            <p:cNvSpPr/>
            <p:nvPr/>
          </p:nvSpPr>
          <p:spPr bwMode="auto">
            <a:xfrm>
              <a:off x="3948165" y="2833619"/>
              <a:ext cx="624593" cy="1246728"/>
            </a:xfrm>
            <a:custGeom>
              <a:avLst/>
              <a:gdLst>
                <a:gd name="T0" fmla="*/ 372 w 372"/>
                <a:gd name="T1" fmla="*/ 0 h 744"/>
                <a:gd name="T2" fmla="*/ 0 w 372"/>
                <a:gd name="T3" fmla="*/ 744 h 744"/>
                <a:gd name="T4" fmla="*/ 372 w 372"/>
                <a:gd name="T5" fmla="*/ 744 h 744"/>
                <a:gd name="T6" fmla="*/ 372 w 372"/>
                <a:gd name="T7" fmla="*/ 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744">
                  <a:moveTo>
                    <a:pt x="372" y="0"/>
                  </a:moveTo>
                  <a:cubicBezTo>
                    <a:pt x="372" y="0"/>
                    <a:pt x="280" y="528"/>
                    <a:pt x="0" y="744"/>
                  </a:cubicBezTo>
                  <a:cubicBezTo>
                    <a:pt x="372" y="744"/>
                    <a:pt x="372" y="744"/>
                    <a:pt x="372" y="744"/>
                  </a:cubicBezTo>
                  <a:lnTo>
                    <a:pt x="372" y="0"/>
                  </a:lnTo>
                  <a:close/>
                </a:path>
              </a:pathLst>
            </a:custGeom>
            <a:solidFill>
              <a:srgbClr val="637C90">
                <a:alpha val="95000"/>
              </a:srgbClr>
            </a:solidFill>
            <a:ln>
              <a:noFill/>
            </a:ln>
          </p:spPr>
          <p:txBody>
            <a:bodyPr lIns="68580" tIns="34290" rIns="68580" bIns="34290"/>
            <a:lstStyle/>
            <a:p>
              <a:pPr defTabSz="685800">
                <a:defRPr/>
              </a:pPr>
              <a:endParaRPr lang="en-US" sz="1000" dirty="0"/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4572758" y="2833619"/>
              <a:ext cx="621779" cy="1246728"/>
            </a:xfrm>
            <a:custGeom>
              <a:avLst/>
              <a:gdLst>
                <a:gd name="T0" fmla="*/ 0 w 372"/>
                <a:gd name="T1" fmla="*/ 0 h 744"/>
                <a:gd name="T2" fmla="*/ 372 w 372"/>
                <a:gd name="T3" fmla="*/ 744 h 744"/>
                <a:gd name="T4" fmla="*/ 0 w 372"/>
                <a:gd name="T5" fmla="*/ 744 h 744"/>
                <a:gd name="T6" fmla="*/ 0 w 372"/>
                <a:gd name="T7" fmla="*/ 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744">
                  <a:moveTo>
                    <a:pt x="0" y="0"/>
                  </a:moveTo>
                  <a:cubicBezTo>
                    <a:pt x="0" y="0"/>
                    <a:pt x="92" y="528"/>
                    <a:pt x="372" y="744"/>
                  </a:cubicBezTo>
                  <a:cubicBezTo>
                    <a:pt x="0" y="744"/>
                    <a:pt x="0" y="744"/>
                    <a:pt x="0" y="74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37C90">
                <a:alpha val="85000"/>
              </a:srgbClr>
            </a:solidFill>
            <a:ln>
              <a:noFill/>
            </a:ln>
          </p:spPr>
          <p:txBody>
            <a:bodyPr lIns="68580" tIns="34290" rIns="68580" bIns="34290"/>
            <a:lstStyle/>
            <a:p>
              <a:pPr defTabSz="685800">
                <a:defRPr/>
              </a:pPr>
              <a:endParaRPr lang="en-US" sz="1000" dirty="0"/>
            </a:p>
          </p:txBody>
        </p:sp>
        <p:sp>
          <p:nvSpPr>
            <p:cNvPr id="12" name="Freeform 5"/>
            <p:cNvSpPr/>
            <p:nvPr/>
          </p:nvSpPr>
          <p:spPr bwMode="auto">
            <a:xfrm>
              <a:off x="4885054" y="2217292"/>
              <a:ext cx="621780" cy="1863055"/>
            </a:xfrm>
            <a:custGeom>
              <a:avLst/>
              <a:gdLst>
                <a:gd name="T0" fmla="*/ 372 w 372"/>
                <a:gd name="T1" fmla="*/ 0 h 744"/>
                <a:gd name="T2" fmla="*/ 0 w 372"/>
                <a:gd name="T3" fmla="*/ 744 h 744"/>
                <a:gd name="T4" fmla="*/ 372 w 372"/>
                <a:gd name="T5" fmla="*/ 744 h 744"/>
                <a:gd name="T6" fmla="*/ 372 w 372"/>
                <a:gd name="T7" fmla="*/ 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744">
                  <a:moveTo>
                    <a:pt x="372" y="0"/>
                  </a:moveTo>
                  <a:cubicBezTo>
                    <a:pt x="372" y="0"/>
                    <a:pt x="280" y="528"/>
                    <a:pt x="0" y="744"/>
                  </a:cubicBezTo>
                  <a:cubicBezTo>
                    <a:pt x="372" y="744"/>
                    <a:pt x="372" y="744"/>
                    <a:pt x="372" y="744"/>
                  </a:cubicBezTo>
                  <a:lnTo>
                    <a:pt x="3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68580" tIns="34290" rIns="68580" bIns="34290"/>
            <a:lstStyle/>
            <a:p>
              <a:pPr defTabSz="685800">
                <a:defRPr/>
              </a:pPr>
              <a:endParaRPr lang="en-US" sz="1000" dirty="0"/>
            </a:p>
          </p:txBody>
        </p:sp>
        <p:sp>
          <p:nvSpPr>
            <p:cNvPr id="13" name="Freeform 6"/>
            <p:cNvSpPr/>
            <p:nvPr/>
          </p:nvSpPr>
          <p:spPr bwMode="auto">
            <a:xfrm>
              <a:off x="5506834" y="2217292"/>
              <a:ext cx="624593" cy="1863055"/>
            </a:xfrm>
            <a:custGeom>
              <a:avLst/>
              <a:gdLst>
                <a:gd name="T0" fmla="*/ 0 w 372"/>
                <a:gd name="T1" fmla="*/ 0 h 744"/>
                <a:gd name="T2" fmla="*/ 372 w 372"/>
                <a:gd name="T3" fmla="*/ 744 h 744"/>
                <a:gd name="T4" fmla="*/ 0 w 372"/>
                <a:gd name="T5" fmla="*/ 744 h 744"/>
                <a:gd name="T6" fmla="*/ 0 w 372"/>
                <a:gd name="T7" fmla="*/ 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744">
                  <a:moveTo>
                    <a:pt x="0" y="0"/>
                  </a:moveTo>
                  <a:cubicBezTo>
                    <a:pt x="0" y="0"/>
                    <a:pt x="92" y="528"/>
                    <a:pt x="372" y="744"/>
                  </a:cubicBezTo>
                  <a:cubicBezTo>
                    <a:pt x="0" y="744"/>
                    <a:pt x="0" y="744"/>
                    <a:pt x="0" y="74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</p:spPr>
          <p:txBody>
            <a:bodyPr lIns="68580" tIns="34290" rIns="68580" bIns="34290"/>
            <a:lstStyle/>
            <a:p>
              <a:pPr defTabSz="685800">
                <a:defRPr/>
              </a:pPr>
              <a:endParaRPr lang="en-US" sz="1000" dirty="0"/>
            </a:p>
          </p:txBody>
        </p:sp>
        <p:sp>
          <p:nvSpPr>
            <p:cNvPr id="14" name="Freeform 5"/>
            <p:cNvSpPr/>
            <p:nvPr/>
          </p:nvSpPr>
          <p:spPr bwMode="auto">
            <a:xfrm>
              <a:off x="5819130" y="3438690"/>
              <a:ext cx="624593" cy="641656"/>
            </a:xfrm>
            <a:custGeom>
              <a:avLst/>
              <a:gdLst>
                <a:gd name="T0" fmla="*/ 372 w 372"/>
                <a:gd name="T1" fmla="*/ 0 h 744"/>
                <a:gd name="T2" fmla="*/ 0 w 372"/>
                <a:gd name="T3" fmla="*/ 744 h 744"/>
                <a:gd name="T4" fmla="*/ 372 w 372"/>
                <a:gd name="T5" fmla="*/ 744 h 744"/>
                <a:gd name="T6" fmla="*/ 372 w 372"/>
                <a:gd name="T7" fmla="*/ 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744">
                  <a:moveTo>
                    <a:pt x="372" y="0"/>
                  </a:moveTo>
                  <a:cubicBezTo>
                    <a:pt x="372" y="0"/>
                    <a:pt x="280" y="528"/>
                    <a:pt x="0" y="744"/>
                  </a:cubicBezTo>
                  <a:cubicBezTo>
                    <a:pt x="372" y="744"/>
                    <a:pt x="372" y="744"/>
                    <a:pt x="372" y="744"/>
                  </a:cubicBezTo>
                  <a:lnTo>
                    <a:pt x="372" y="0"/>
                  </a:lnTo>
                  <a:close/>
                </a:path>
              </a:pathLst>
            </a:custGeom>
            <a:solidFill>
              <a:srgbClr val="637C90">
                <a:alpha val="95000"/>
              </a:srgbClr>
            </a:solidFill>
            <a:ln>
              <a:noFill/>
            </a:ln>
          </p:spPr>
          <p:txBody>
            <a:bodyPr lIns="68580" tIns="34290" rIns="68580" bIns="34290"/>
            <a:lstStyle/>
            <a:p>
              <a:pPr defTabSz="685800">
                <a:defRPr/>
              </a:pPr>
              <a:endParaRPr lang="en-US" sz="1000" dirty="0"/>
            </a:p>
          </p:txBody>
        </p:sp>
        <p:sp>
          <p:nvSpPr>
            <p:cNvPr id="15" name="Freeform 6"/>
            <p:cNvSpPr/>
            <p:nvPr/>
          </p:nvSpPr>
          <p:spPr bwMode="auto">
            <a:xfrm>
              <a:off x="6443723" y="3438690"/>
              <a:ext cx="621780" cy="641656"/>
            </a:xfrm>
            <a:custGeom>
              <a:avLst/>
              <a:gdLst>
                <a:gd name="T0" fmla="*/ 0 w 372"/>
                <a:gd name="T1" fmla="*/ 0 h 744"/>
                <a:gd name="T2" fmla="*/ 372 w 372"/>
                <a:gd name="T3" fmla="*/ 744 h 744"/>
                <a:gd name="T4" fmla="*/ 0 w 372"/>
                <a:gd name="T5" fmla="*/ 744 h 744"/>
                <a:gd name="T6" fmla="*/ 0 w 372"/>
                <a:gd name="T7" fmla="*/ 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744">
                  <a:moveTo>
                    <a:pt x="0" y="0"/>
                  </a:moveTo>
                  <a:cubicBezTo>
                    <a:pt x="0" y="0"/>
                    <a:pt x="92" y="528"/>
                    <a:pt x="372" y="744"/>
                  </a:cubicBezTo>
                  <a:cubicBezTo>
                    <a:pt x="0" y="744"/>
                    <a:pt x="0" y="744"/>
                    <a:pt x="0" y="74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37C90">
                <a:alpha val="85000"/>
              </a:srgbClr>
            </a:solidFill>
            <a:ln>
              <a:noFill/>
            </a:ln>
          </p:spPr>
          <p:txBody>
            <a:bodyPr lIns="68580" tIns="34290" rIns="68580" bIns="34290"/>
            <a:lstStyle/>
            <a:p>
              <a:pPr defTabSz="685800">
                <a:defRPr/>
              </a:pPr>
              <a:endParaRPr lang="en-US" sz="1000" dirty="0"/>
            </a:p>
          </p:txBody>
        </p:sp>
        <p:sp>
          <p:nvSpPr>
            <p:cNvPr id="16" name="Freeform 5"/>
            <p:cNvSpPr/>
            <p:nvPr/>
          </p:nvSpPr>
          <p:spPr bwMode="auto">
            <a:xfrm>
              <a:off x="6753206" y="3247319"/>
              <a:ext cx="624593" cy="833027"/>
            </a:xfrm>
            <a:custGeom>
              <a:avLst/>
              <a:gdLst>
                <a:gd name="T0" fmla="*/ 372 w 372"/>
                <a:gd name="T1" fmla="*/ 0 h 744"/>
                <a:gd name="T2" fmla="*/ 0 w 372"/>
                <a:gd name="T3" fmla="*/ 744 h 744"/>
                <a:gd name="T4" fmla="*/ 372 w 372"/>
                <a:gd name="T5" fmla="*/ 744 h 744"/>
                <a:gd name="T6" fmla="*/ 372 w 372"/>
                <a:gd name="T7" fmla="*/ 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744">
                  <a:moveTo>
                    <a:pt x="372" y="0"/>
                  </a:moveTo>
                  <a:cubicBezTo>
                    <a:pt x="372" y="0"/>
                    <a:pt x="280" y="528"/>
                    <a:pt x="0" y="744"/>
                  </a:cubicBezTo>
                  <a:cubicBezTo>
                    <a:pt x="372" y="744"/>
                    <a:pt x="372" y="744"/>
                    <a:pt x="372" y="744"/>
                  </a:cubicBezTo>
                  <a:lnTo>
                    <a:pt x="3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68580" tIns="34290" rIns="68580" bIns="34290"/>
            <a:lstStyle/>
            <a:p>
              <a:pPr defTabSz="685800">
                <a:defRPr/>
              </a:pPr>
              <a:endParaRPr lang="en-US" sz="1000" dirty="0"/>
            </a:p>
          </p:txBody>
        </p:sp>
        <p:sp>
          <p:nvSpPr>
            <p:cNvPr id="17" name="Freeform 6"/>
            <p:cNvSpPr/>
            <p:nvPr/>
          </p:nvSpPr>
          <p:spPr bwMode="auto">
            <a:xfrm>
              <a:off x="7377799" y="3247319"/>
              <a:ext cx="624593" cy="833027"/>
            </a:xfrm>
            <a:custGeom>
              <a:avLst/>
              <a:gdLst>
                <a:gd name="T0" fmla="*/ 0 w 372"/>
                <a:gd name="T1" fmla="*/ 0 h 744"/>
                <a:gd name="T2" fmla="*/ 372 w 372"/>
                <a:gd name="T3" fmla="*/ 744 h 744"/>
                <a:gd name="T4" fmla="*/ 0 w 372"/>
                <a:gd name="T5" fmla="*/ 744 h 744"/>
                <a:gd name="T6" fmla="*/ 0 w 372"/>
                <a:gd name="T7" fmla="*/ 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744">
                  <a:moveTo>
                    <a:pt x="0" y="0"/>
                  </a:moveTo>
                  <a:cubicBezTo>
                    <a:pt x="0" y="0"/>
                    <a:pt x="92" y="528"/>
                    <a:pt x="372" y="744"/>
                  </a:cubicBezTo>
                  <a:cubicBezTo>
                    <a:pt x="0" y="744"/>
                    <a:pt x="0" y="744"/>
                    <a:pt x="0" y="74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</p:spPr>
          <p:txBody>
            <a:bodyPr lIns="68580" tIns="34290" rIns="68580" bIns="34290"/>
            <a:lstStyle/>
            <a:p>
              <a:pPr defTabSz="685800">
                <a:defRPr/>
              </a:pPr>
              <a:endParaRPr lang="en-US" sz="1000" dirty="0"/>
            </a:p>
          </p:txBody>
        </p:sp>
        <p:sp>
          <p:nvSpPr>
            <p:cNvPr id="18" name="Oval 88"/>
            <p:cNvSpPr/>
            <p:nvPr/>
          </p:nvSpPr>
          <p:spPr>
            <a:xfrm>
              <a:off x="1545452" y="2701348"/>
              <a:ext cx="438903" cy="4390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r>
                <a:rPr lang="en-AU" sz="1100" dirty="0">
                  <a:solidFill>
                    <a:schemeClr val="bg1"/>
                  </a:solidFill>
                  <a:latin typeface="FontAwesome" pitchFamily="2" charset="0"/>
                </a:rPr>
                <a:t>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9" name="Oval 89"/>
            <p:cNvSpPr/>
            <p:nvPr/>
          </p:nvSpPr>
          <p:spPr>
            <a:xfrm>
              <a:off x="2482340" y="1992149"/>
              <a:ext cx="438903" cy="439028"/>
            </a:xfrm>
            <a:prstGeom prst="ellipse">
              <a:avLst/>
            </a:prstGeom>
            <a:solidFill>
              <a:srgbClr val="637C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r>
                <a:rPr lang="en-AU" sz="1100" dirty="0">
                  <a:solidFill>
                    <a:schemeClr val="bg1"/>
                  </a:solidFill>
                  <a:latin typeface="FontAwesome" pitchFamily="2" charset="0"/>
                </a:rPr>
                <a:t>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0" name="Oval 90"/>
            <p:cNvSpPr/>
            <p:nvPr/>
          </p:nvSpPr>
          <p:spPr>
            <a:xfrm>
              <a:off x="3416416" y="1232293"/>
              <a:ext cx="438903" cy="4390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r>
                <a:rPr lang="en-AU" sz="1100" dirty="0">
                  <a:solidFill>
                    <a:schemeClr val="bg1"/>
                  </a:solidFill>
                  <a:latin typeface="FontAwesome" pitchFamily="2" charset="0"/>
                </a:rPr>
                <a:t></a:t>
              </a:r>
            </a:p>
          </p:txBody>
        </p:sp>
        <p:sp>
          <p:nvSpPr>
            <p:cNvPr id="21" name="Oval 91"/>
            <p:cNvSpPr/>
            <p:nvPr/>
          </p:nvSpPr>
          <p:spPr>
            <a:xfrm>
              <a:off x="4353307" y="2287648"/>
              <a:ext cx="438903" cy="439028"/>
            </a:xfrm>
            <a:prstGeom prst="ellipse">
              <a:avLst/>
            </a:prstGeom>
            <a:solidFill>
              <a:srgbClr val="637C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r>
                <a:rPr lang="en-AU" sz="1100" dirty="0">
                  <a:solidFill>
                    <a:schemeClr val="bg1"/>
                  </a:solidFill>
                  <a:latin typeface="FontAwesome" pitchFamily="2" charset="0"/>
                </a:rPr>
                <a:t></a:t>
              </a:r>
            </a:p>
          </p:txBody>
        </p:sp>
        <p:sp>
          <p:nvSpPr>
            <p:cNvPr id="22" name="Oval 92"/>
            <p:cNvSpPr/>
            <p:nvPr/>
          </p:nvSpPr>
          <p:spPr>
            <a:xfrm>
              <a:off x="5287383" y="1671321"/>
              <a:ext cx="438903" cy="4390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r>
                <a:rPr lang="en-AU" sz="1100" dirty="0">
                  <a:solidFill>
                    <a:schemeClr val="bg1"/>
                  </a:solidFill>
                  <a:latin typeface="FontAwesome" pitchFamily="2" charset="0"/>
                </a:rPr>
                <a:t></a:t>
              </a:r>
              <a:endParaRPr lang="en-US" sz="11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23" name="Oval 93"/>
            <p:cNvSpPr/>
            <p:nvPr/>
          </p:nvSpPr>
          <p:spPr>
            <a:xfrm>
              <a:off x="6229898" y="2892719"/>
              <a:ext cx="438903" cy="439028"/>
            </a:xfrm>
            <a:prstGeom prst="ellipse">
              <a:avLst/>
            </a:prstGeom>
            <a:solidFill>
              <a:srgbClr val="637C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r>
                <a:rPr lang="en-AU" sz="1100" dirty="0">
                  <a:solidFill>
                    <a:schemeClr val="bg1"/>
                  </a:solidFill>
                  <a:latin typeface="FontAwesome" pitchFamily="2" charset="0"/>
                </a:rPr>
                <a:t>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4" name="Oval 94"/>
            <p:cNvSpPr/>
            <p:nvPr/>
          </p:nvSpPr>
          <p:spPr>
            <a:xfrm>
              <a:off x="7158347" y="2701348"/>
              <a:ext cx="438903" cy="4390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r>
                <a:rPr lang="en-AU" sz="1100" dirty="0">
                  <a:solidFill>
                    <a:schemeClr val="bg1"/>
                  </a:solidFill>
                  <a:latin typeface="FontAwesome" pitchFamily="2" charset="0"/>
                </a:rPr>
                <a:t>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 95"/>
            <p:cNvSpPr/>
            <p:nvPr/>
          </p:nvSpPr>
          <p:spPr>
            <a:xfrm>
              <a:off x="974314" y="4069089"/>
              <a:ext cx="7188447" cy="281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en-US" sz="1000" dirty="0"/>
            </a:p>
          </p:txBody>
        </p:sp>
      </p:grpSp>
      <p:sp>
        <p:nvSpPr>
          <p:cNvPr id="29" name="原创设计师QQ598969553      _6"/>
          <p:cNvSpPr txBox="1">
            <a:spLocks noChangeArrowheads="1"/>
          </p:cNvSpPr>
          <p:nvPr/>
        </p:nvSpPr>
        <p:spPr bwMode="auto">
          <a:xfrm>
            <a:off x="3224312" y="987574"/>
            <a:ext cx="4295227" cy="646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5" tIns="45717" rIns="91435" bIns="45717">
            <a:spAutoFit/>
          </a:bodyPr>
          <a:lstStyle/>
          <a:p>
            <a:pPr eaLnBrk="1" hangingPunct="1"/>
            <a:r>
              <a:rPr lang="en-US" altLang="zh-CN" dirty="0"/>
              <a:t>FM</a:t>
            </a:r>
            <a:r>
              <a:rPr lang="zh-CN" altLang="en-US" dirty="0"/>
              <a:t>本质：隐向量的特征交叉</a:t>
            </a:r>
            <a:endParaRPr lang="en-US" altLang="zh-CN" dirty="0"/>
          </a:p>
          <a:p>
            <a:pPr eaLnBrk="1" hangingPunct="1"/>
            <a:r>
              <a:rPr lang="zh-CN" altLang="en-US" dirty="0"/>
              <a:t>为什么？</a:t>
            </a:r>
          </a:p>
        </p:txBody>
      </p:sp>
      <p:sp>
        <p:nvSpPr>
          <p:cNvPr id="30" name="原创设计师QQ598969553      _7"/>
          <p:cNvSpPr txBox="1"/>
          <p:nvPr/>
        </p:nvSpPr>
        <p:spPr>
          <a:xfrm>
            <a:off x="3224312" y="1660669"/>
            <a:ext cx="4103688" cy="679450"/>
          </a:xfrm>
          <a:prstGeom prst="rect">
            <a:avLst/>
          </a:prstGeom>
        </p:spPr>
        <p:txBody>
          <a:bodyPr lIns="91435" tIns="45717" rIns="91435" bIns="45717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08839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1.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利用单一特征而非交叉特征会导致信息损失甚至是错误结论；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  <a:p>
            <a:pPr marL="0" indent="0" defTabSz="108839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2.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单一特征简单加权不具备特征交叉生成高维组合特征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的能力，表达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能力弱；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  <a:p>
            <a:pPr marL="0" indent="0" defTabSz="108839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3.poly2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模型的暴力组合致使特征向量更加稀疏。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23561" name="Picture 6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82988" y="17705389"/>
            <a:ext cx="197802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椭圆 31">
            <a:extLst>
              <a:ext uri="{FF2B5EF4-FFF2-40B4-BE49-F238E27FC236}">
                <a16:creationId xmlns:a16="http://schemas.microsoft.com/office/drawing/2014/main" id="{18EA08C0-B3FF-45B3-BD17-FF6F4090AB78}"/>
              </a:ext>
            </a:extLst>
          </p:cNvPr>
          <p:cNvSpPr/>
          <p:nvPr/>
        </p:nvSpPr>
        <p:spPr>
          <a:xfrm>
            <a:off x="1128171" y="2534539"/>
            <a:ext cx="566738" cy="565547"/>
          </a:xfrm>
          <a:prstGeom prst="ellipse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AE10725B-2FB8-48E2-9527-65345E74F373}"/>
              </a:ext>
            </a:extLst>
          </p:cNvPr>
          <p:cNvSpPr/>
          <p:nvPr/>
        </p:nvSpPr>
        <p:spPr>
          <a:xfrm>
            <a:off x="2047424" y="3084294"/>
            <a:ext cx="283369" cy="283369"/>
          </a:xfrm>
          <a:prstGeom prst="ellipse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anchor="ctr"/>
          <a:lstStyle/>
          <a:p>
            <a:pPr algn="ctr">
              <a:defRPr/>
            </a:pPr>
            <a:endParaRPr lang="zh-CN" altLang="en-US" sz="2100" dirty="0">
              <a:latin typeface="Impact" panose="020B0806030902050204" pitchFamily="34" charset="0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534509D7-0B26-41EB-887F-6C4D9D671997}"/>
              </a:ext>
            </a:extLst>
          </p:cNvPr>
          <p:cNvSpPr/>
          <p:nvPr/>
        </p:nvSpPr>
        <p:spPr>
          <a:xfrm>
            <a:off x="256994" y="3177338"/>
            <a:ext cx="414338" cy="413147"/>
          </a:xfrm>
          <a:prstGeom prst="ellipse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anchor="ctr"/>
          <a:lstStyle/>
          <a:p>
            <a:pPr algn="ctr">
              <a:defRPr/>
            </a:pPr>
            <a:endParaRPr lang="zh-CN" altLang="en-US" sz="2100" dirty="0">
              <a:latin typeface="Impact" panose="020B0806030902050204" pitchFamily="34" charset="0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B889625D-C941-4EA8-8004-6E77C2BF0A9B}"/>
              </a:ext>
            </a:extLst>
          </p:cNvPr>
          <p:cNvSpPr/>
          <p:nvPr/>
        </p:nvSpPr>
        <p:spPr>
          <a:xfrm>
            <a:off x="1435602" y="1489218"/>
            <a:ext cx="518614" cy="518614"/>
          </a:xfrm>
          <a:prstGeom prst="ellipse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anchor="ctr"/>
          <a:lstStyle/>
          <a:p>
            <a:pPr algn="ctr">
              <a:defRPr/>
            </a:pPr>
            <a:endParaRPr lang="zh-CN" altLang="en-US" sz="2100" dirty="0">
              <a:latin typeface="Impact" panose="020B0806030902050204" pitchFamily="34" charset="0"/>
            </a:endParaRPr>
          </a:p>
        </p:txBody>
      </p:sp>
      <p:sp>
        <p:nvSpPr>
          <p:cNvPr id="36" name="矩形 24">
            <a:extLst>
              <a:ext uri="{FF2B5EF4-FFF2-40B4-BE49-F238E27FC236}">
                <a16:creationId xmlns:a16="http://schemas.microsoft.com/office/drawing/2014/main" id="{8D535EDB-7DCA-425C-BD4E-9287594394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5182" y="2007832"/>
            <a:ext cx="982119" cy="956132"/>
          </a:xfrm>
          <a:prstGeom prst="ellipse">
            <a:avLst/>
          </a:prstGeom>
          <a:blipFill dpi="0" rotWithShape="1">
            <a:blip r:embed="rId5" cstate="print"/>
            <a:srcRect/>
            <a:stretch>
              <a:fillRect/>
            </a:stretch>
          </a:blipFill>
          <a:ln w="9525">
            <a:noFill/>
            <a:bevel/>
          </a:ln>
        </p:spPr>
        <p:txBody>
          <a:bodyPr lIns="68576" tIns="34289" rIns="68576" bIns="34289"/>
          <a:lstStyle/>
          <a:p>
            <a:pPr eaLnBrk="1" hangingPunct="1"/>
            <a:endParaRPr lang="zh-CN" altLang="en-US"/>
          </a:p>
        </p:txBody>
      </p:sp>
      <p:sp>
        <p:nvSpPr>
          <p:cNvPr id="37" name="矩形 25">
            <a:extLst>
              <a:ext uri="{FF2B5EF4-FFF2-40B4-BE49-F238E27FC236}">
                <a16:creationId xmlns:a16="http://schemas.microsoft.com/office/drawing/2014/main" id="{08C707BC-7F9F-45A9-8660-CD27879C2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328" y="3177339"/>
            <a:ext cx="1198968" cy="1221899"/>
          </a:xfrm>
          <a:prstGeom prst="ellipse">
            <a:avLst/>
          </a:prstGeom>
          <a:blipFill dpi="0" rotWithShape="1">
            <a:blip r:embed="rId6" cstate="print"/>
            <a:srcRect/>
            <a:stretch>
              <a:fillRect/>
            </a:stretch>
          </a:blipFill>
          <a:ln w="9525">
            <a:noFill/>
            <a:bevel/>
          </a:ln>
        </p:spPr>
        <p:txBody>
          <a:bodyPr lIns="68576" tIns="34289" rIns="68576" bIns="34289"/>
          <a:lstStyle/>
          <a:p>
            <a:pPr eaLnBrk="1" hangingPunct="1"/>
            <a:endParaRPr lang="zh-CN" altLang="en-US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227D7663-E53D-4089-825F-E1CA7BBFCF80}"/>
              </a:ext>
            </a:extLst>
          </p:cNvPr>
          <p:cNvGrpSpPr/>
          <p:nvPr/>
        </p:nvGrpSpPr>
        <p:grpSpPr>
          <a:xfrm>
            <a:off x="133194" y="139573"/>
            <a:ext cx="648072" cy="648108"/>
            <a:chOff x="2881862" y="1781931"/>
            <a:chExt cx="1050058" cy="1050116"/>
          </a:xfrm>
        </p:grpSpPr>
        <p:grpSp>
          <p:nvGrpSpPr>
            <p:cNvPr id="39" name="组合 25">
              <a:extLst>
                <a:ext uri="{FF2B5EF4-FFF2-40B4-BE49-F238E27FC236}">
                  <a16:creationId xmlns:a16="http://schemas.microsoft.com/office/drawing/2014/main" id="{073AA91E-205D-4FB1-A490-2A0B82A0E241}"/>
                </a:ext>
              </a:extLst>
            </p:cNvPr>
            <p:cNvGrpSpPr/>
            <p:nvPr/>
          </p:nvGrpSpPr>
          <p:grpSpPr>
            <a:xfrm>
              <a:off x="2881862" y="1781931"/>
              <a:ext cx="1050058" cy="105011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1" name="同心圆 26">
                <a:extLst>
                  <a:ext uri="{FF2B5EF4-FFF2-40B4-BE49-F238E27FC236}">
                    <a16:creationId xmlns:a16="http://schemas.microsoft.com/office/drawing/2014/main" id="{CAF60110-9C36-4E30-88D6-1C1A6E06941F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80808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D823F005-CC32-463C-84C7-F6218E79905C}"/>
                  </a:ext>
                </a:extLst>
              </p:cNvPr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80808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40" name="TextBox 13">
              <a:extLst>
                <a:ext uri="{FF2B5EF4-FFF2-40B4-BE49-F238E27FC236}">
                  <a16:creationId xmlns:a16="http://schemas.microsoft.com/office/drawing/2014/main" id="{C4120B65-D754-4B04-AC3F-742F1EEB175A}"/>
                </a:ext>
              </a:extLst>
            </p:cNvPr>
            <p:cNvSpPr txBox="1"/>
            <p:nvPr/>
          </p:nvSpPr>
          <p:spPr>
            <a:xfrm>
              <a:off x="3091875" y="1992817"/>
              <a:ext cx="723581" cy="6981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accent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02</a:t>
              </a:r>
              <a:endParaRPr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43" name="MH_Others_2">
            <a:extLst>
              <a:ext uri="{FF2B5EF4-FFF2-40B4-BE49-F238E27FC236}">
                <a16:creationId xmlns:a16="http://schemas.microsoft.com/office/drawing/2014/main" id="{B4F3B0F7-DF55-4705-A384-E7CCCC6C24A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71047" y="285823"/>
            <a:ext cx="7065860" cy="3556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7" tIns="34284" rIns="68567" bIns="34284" numCol="1" spcCol="0" rtlCol="0" fromWordArt="0" anchor="ctr" anchorCtr="0" forceAA="0" compatLnSpc="1">
            <a:noAutofit/>
          </a:bodyPr>
          <a:lstStyle/>
          <a:p>
            <a:r>
              <a:rPr lang="zh-CN" altLang="en-US" sz="2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原因</a:t>
            </a:r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4789EA0-6EF5-40BD-9F8B-BAEDD5AA3AB1}"/>
              </a:ext>
            </a:extLst>
          </p:cNvPr>
          <p:cNvGrpSpPr/>
          <p:nvPr/>
        </p:nvGrpSpPr>
        <p:grpSpPr>
          <a:xfrm>
            <a:off x="1933358" y="1707654"/>
            <a:ext cx="5225173" cy="2592288"/>
            <a:chOff x="3491880" y="1707654"/>
            <a:chExt cx="3347488" cy="1660740"/>
          </a:xfrm>
        </p:grpSpPr>
        <p:sp>
          <p:nvSpPr>
            <p:cNvPr id="30" name="MH_SubTitle_1"/>
            <p:cNvSpPr/>
            <p:nvPr>
              <p:custDataLst>
                <p:tags r:id="rId5"/>
              </p:custDataLst>
            </p:nvPr>
          </p:nvSpPr>
          <p:spPr>
            <a:xfrm>
              <a:off x="4089477" y="1726701"/>
              <a:ext cx="2749891" cy="453578"/>
            </a:xfrm>
            <a:custGeom>
              <a:avLst/>
              <a:gdLst>
                <a:gd name="connsiteX0" fmla="*/ 122108 w 732631"/>
                <a:gd name="connsiteY0" fmla="*/ 0 h 5307012"/>
                <a:gd name="connsiteX1" fmla="*/ 610523 w 732631"/>
                <a:gd name="connsiteY1" fmla="*/ 0 h 5307012"/>
                <a:gd name="connsiteX2" fmla="*/ 732631 w 732631"/>
                <a:gd name="connsiteY2" fmla="*/ 122108 h 5307012"/>
                <a:gd name="connsiteX3" fmla="*/ 732631 w 732631"/>
                <a:gd name="connsiteY3" fmla="*/ 5307012 h 5307012"/>
                <a:gd name="connsiteX4" fmla="*/ 732631 w 732631"/>
                <a:gd name="connsiteY4" fmla="*/ 5307012 h 5307012"/>
                <a:gd name="connsiteX5" fmla="*/ 0 w 732631"/>
                <a:gd name="connsiteY5" fmla="*/ 5307012 h 5307012"/>
                <a:gd name="connsiteX6" fmla="*/ 0 w 732631"/>
                <a:gd name="connsiteY6" fmla="*/ 5307012 h 5307012"/>
                <a:gd name="connsiteX7" fmla="*/ 0 w 732631"/>
                <a:gd name="connsiteY7" fmla="*/ 122108 h 5307012"/>
                <a:gd name="connsiteX8" fmla="*/ 122108 w 732631"/>
                <a:gd name="connsiteY8" fmla="*/ 0 h 530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2631" h="5307012">
                  <a:moveTo>
                    <a:pt x="732631" y="884525"/>
                  </a:moveTo>
                  <a:lnTo>
                    <a:pt x="732631" y="4422487"/>
                  </a:lnTo>
                  <a:cubicBezTo>
                    <a:pt x="732631" y="4910992"/>
                    <a:pt x="725084" y="5307008"/>
                    <a:pt x="715774" y="5307008"/>
                  </a:cubicBezTo>
                  <a:lnTo>
                    <a:pt x="0" y="5307008"/>
                  </a:lnTo>
                  <a:lnTo>
                    <a:pt x="0" y="5307008"/>
                  </a:lnTo>
                  <a:lnTo>
                    <a:pt x="0" y="4"/>
                  </a:lnTo>
                  <a:lnTo>
                    <a:pt x="0" y="4"/>
                  </a:lnTo>
                  <a:lnTo>
                    <a:pt x="715774" y="4"/>
                  </a:lnTo>
                  <a:cubicBezTo>
                    <a:pt x="725084" y="4"/>
                    <a:pt x="732631" y="396020"/>
                    <a:pt x="732631" y="884525"/>
                  </a:cubicBez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spcCol="903" anchor="ctr">
              <a:no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矩阵分解</a:t>
              </a:r>
              <a:endPara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ctr"/>
              <a:r>
                <a:rPr lang="en-US" altLang="zh-CN" sz="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Matrix Factorization</a:t>
              </a:r>
              <a:endPara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MH_Other_1"/>
            <p:cNvSpPr/>
            <p:nvPr>
              <p:custDataLst>
                <p:tags r:id="rId6"/>
              </p:custDataLst>
            </p:nvPr>
          </p:nvSpPr>
          <p:spPr>
            <a:xfrm>
              <a:off x="3491880" y="1707654"/>
              <a:ext cx="732114" cy="495246"/>
            </a:xfrm>
            <a:custGeom>
              <a:avLst/>
              <a:gdLst>
                <a:gd name="connsiteX0" fmla="*/ 0 w 872351"/>
                <a:gd name="connsiteY0" fmla="*/ 0 h 721783"/>
                <a:gd name="connsiteX1" fmla="*/ 697880 w 872351"/>
                <a:gd name="connsiteY1" fmla="*/ 0 h 721783"/>
                <a:gd name="connsiteX2" fmla="*/ 872351 w 872351"/>
                <a:gd name="connsiteY2" fmla="*/ 360892 h 721783"/>
                <a:gd name="connsiteX3" fmla="*/ 697880 w 872351"/>
                <a:gd name="connsiteY3" fmla="*/ 721783 h 721783"/>
                <a:gd name="connsiteX4" fmla="*/ 0 w 872351"/>
                <a:gd name="connsiteY4" fmla="*/ 721783 h 721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351" h="721783">
                  <a:moveTo>
                    <a:pt x="0" y="0"/>
                  </a:moveTo>
                  <a:lnTo>
                    <a:pt x="697880" y="0"/>
                  </a:lnTo>
                  <a:lnTo>
                    <a:pt x="872351" y="360892"/>
                  </a:lnTo>
                  <a:lnTo>
                    <a:pt x="697880" y="721783"/>
                  </a:lnTo>
                  <a:lnTo>
                    <a:pt x="0" y="721783"/>
                  </a:lnTo>
                  <a:close/>
                </a:path>
              </a:pathLst>
            </a:custGeom>
            <a:solidFill>
              <a:schemeClr val="accent1"/>
            </a:solidFill>
            <a:ln w="762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altLang="zh-CN" sz="30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</a:t>
              </a:r>
              <a:endParaRPr lang="zh-CN" altLang="en-US" sz="30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MH_SubTitle_2"/>
            <p:cNvSpPr/>
            <p:nvPr>
              <p:custDataLst>
                <p:tags r:id="rId7"/>
              </p:custDataLst>
            </p:nvPr>
          </p:nvSpPr>
          <p:spPr>
            <a:xfrm>
              <a:off x="4089477" y="2310046"/>
              <a:ext cx="2749891" cy="453578"/>
            </a:xfrm>
            <a:custGeom>
              <a:avLst/>
              <a:gdLst>
                <a:gd name="connsiteX0" fmla="*/ 122108 w 732631"/>
                <a:gd name="connsiteY0" fmla="*/ 0 h 5307012"/>
                <a:gd name="connsiteX1" fmla="*/ 610523 w 732631"/>
                <a:gd name="connsiteY1" fmla="*/ 0 h 5307012"/>
                <a:gd name="connsiteX2" fmla="*/ 732631 w 732631"/>
                <a:gd name="connsiteY2" fmla="*/ 122108 h 5307012"/>
                <a:gd name="connsiteX3" fmla="*/ 732631 w 732631"/>
                <a:gd name="connsiteY3" fmla="*/ 5307012 h 5307012"/>
                <a:gd name="connsiteX4" fmla="*/ 732631 w 732631"/>
                <a:gd name="connsiteY4" fmla="*/ 5307012 h 5307012"/>
                <a:gd name="connsiteX5" fmla="*/ 0 w 732631"/>
                <a:gd name="connsiteY5" fmla="*/ 5307012 h 5307012"/>
                <a:gd name="connsiteX6" fmla="*/ 0 w 732631"/>
                <a:gd name="connsiteY6" fmla="*/ 5307012 h 5307012"/>
                <a:gd name="connsiteX7" fmla="*/ 0 w 732631"/>
                <a:gd name="connsiteY7" fmla="*/ 122108 h 5307012"/>
                <a:gd name="connsiteX8" fmla="*/ 122108 w 732631"/>
                <a:gd name="connsiteY8" fmla="*/ 0 h 530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2631" h="5307012">
                  <a:moveTo>
                    <a:pt x="732631" y="884525"/>
                  </a:moveTo>
                  <a:lnTo>
                    <a:pt x="732631" y="4422487"/>
                  </a:lnTo>
                  <a:cubicBezTo>
                    <a:pt x="732631" y="4910992"/>
                    <a:pt x="725084" y="5307008"/>
                    <a:pt x="715774" y="5307008"/>
                  </a:cubicBezTo>
                  <a:lnTo>
                    <a:pt x="0" y="5307008"/>
                  </a:lnTo>
                  <a:lnTo>
                    <a:pt x="0" y="5307008"/>
                  </a:lnTo>
                  <a:lnTo>
                    <a:pt x="0" y="4"/>
                  </a:lnTo>
                  <a:lnTo>
                    <a:pt x="0" y="4"/>
                  </a:lnTo>
                  <a:lnTo>
                    <a:pt x="715774" y="4"/>
                  </a:lnTo>
                  <a:cubicBezTo>
                    <a:pt x="725084" y="4"/>
                    <a:pt x="732631" y="396020"/>
                    <a:pt x="732631" y="884525"/>
                  </a:cubicBez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spcCol="903" anchor="ctr">
              <a:noAutofit/>
            </a:bodyPr>
            <a:lstStyle/>
            <a:p>
              <a:pPr lvl="0" algn="ctr"/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FM</a:t>
              </a:r>
            </a:p>
            <a:p>
              <a:pPr lvl="0" algn="ctr"/>
              <a:r>
                <a:rPr lang="en-US" altLang="zh-CN" sz="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Factorization Machine</a:t>
              </a:r>
              <a:endPara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MH_Other_2"/>
            <p:cNvSpPr/>
            <p:nvPr>
              <p:custDataLst>
                <p:tags r:id="rId8"/>
              </p:custDataLst>
            </p:nvPr>
          </p:nvSpPr>
          <p:spPr>
            <a:xfrm>
              <a:off x="3491880" y="2290996"/>
              <a:ext cx="732114" cy="494055"/>
            </a:xfrm>
            <a:custGeom>
              <a:avLst/>
              <a:gdLst>
                <a:gd name="connsiteX0" fmla="*/ 0 w 872351"/>
                <a:gd name="connsiteY0" fmla="*/ 0 h 721783"/>
                <a:gd name="connsiteX1" fmla="*/ 697880 w 872351"/>
                <a:gd name="connsiteY1" fmla="*/ 0 h 721783"/>
                <a:gd name="connsiteX2" fmla="*/ 872351 w 872351"/>
                <a:gd name="connsiteY2" fmla="*/ 360892 h 721783"/>
                <a:gd name="connsiteX3" fmla="*/ 697880 w 872351"/>
                <a:gd name="connsiteY3" fmla="*/ 721783 h 721783"/>
                <a:gd name="connsiteX4" fmla="*/ 0 w 872351"/>
                <a:gd name="connsiteY4" fmla="*/ 721783 h 721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351" h="721783">
                  <a:moveTo>
                    <a:pt x="0" y="0"/>
                  </a:moveTo>
                  <a:lnTo>
                    <a:pt x="697880" y="0"/>
                  </a:lnTo>
                  <a:lnTo>
                    <a:pt x="872351" y="360892"/>
                  </a:lnTo>
                  <a:lnTo>
                    <a:pt x="697880" y="721783"/>
                  </a:lnTo>
                  <a:lnTo>
                    <a:pt x="0" y="721783"/>
                  </a:lnTo>
                  <a:close/>
                </a:path>
              </a:pathLst>
            </a:custGeom>
            <a:solidFill>
              <a:schemeClr val="accent1"/>
            </a:solidFill>
            <a:ln w="762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altLang="zh-CN" sz="30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</a:t>
              </a:r>
              <a:endParaRPr lang="zh-CN" altLang="en-US" sz="30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MH_SubTitle_3"/>
            <p:cNvSpPr/>
            <p:nvPr>
              <p:custDataLst>
                <p:tags r:id="rId9"/>
              </p:custDataLst>
            </p:nvPr>
          </p:nvSpPr>
          <p:spPr>
            <a:xfrm>
              <a:off x="4089477" y="2892196"/>
              <a:ext cx="2749891" cy="454769"/>
            </a:xfrm>
            <a:custGeom>
              <a:avLst/>
              <a:gdLst>
                <a:gd name="connsiteX0" fmla="*/ 122108 w 732631"/>
                <a:gd name="connsiteY0" fmla="*/ 0 h 5307012"/>
                <a:gd name="connsiteX1" fmla="*/ 610523 w 732631"/>
                <a:gd name="connsiteY1" fmla="*/ 0 h 5307012"/>
                <a:gd name="connsiteX2" fmla="*/ 732631 w 732631"/>
                <a:gd name="connsiteY2" fmla="*/ 122108 h 5307012"/>
                <a:gd name="connsiteX3" fmla="*/ 732631 w 732631"/>
                <a:gd name="connsiteY3" fmla="*/ 5307012 h 5307012"/>
                <a:gd name="connsiteX4" fmla="*/ 732631 w 732631"/>
                <a:gd name="connsiteY4" fmla="*/ 5307012 h 5307012"/>
                <a:gd name="connsiteX5" fmla="*/ 0 w 732631"/>
                <a:gd name="connsiteY5" fmla="*/ 5307012 h 5307012"/>
                <a:gd name="connsiteX6" fmla="*/ 0 w 732631"/>
                <a:gd name="connsiteY6" fmla="*/ 5307012 h 5307012"/>
                <a:gd name="connsiteX7" fmla="*/ 0 w 732631"/>
                <a:gd name="connsiteY7" fmla="*/ 122108 h 5307012"/>
                <a:gd name="connsiteX8" fmla="*/ 122108 w 732631"/>
                <a:gd name="connsiteY8" fmla="*/ 0 h 530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2631" h="5307012">
                  <a:moveTo>
                    <a:pt x="732631" y="884525"/>
                  </a:moveTo>
                  <a:lnTo>
                    <a:pt x="732631" y="4422487"/>
                  </a:lnTo>
                  <a:cubicBezTo>
                    <a:pt x="732631" y="4910992"/>
                    <a:pt x="725084" y="5307008"/>
                    <a:pt x="715774" y="5307008"/>
                  </a:cubicBezTo>
                  <a:lnTo>
                    <a:pt x="0" y="5307008"/>
                  </a:lnTo>
                  <a:lnTo>
                    <a:pt x="0" y="5307008"/>
                  </a:lnTo>
                  <a:lnTo>
                    <a:pt x="0" y="4"/>
                  </a:lnTo>
                  <a:lnTo>
                    <a:pt x="0" y="4"/>
                  </a:lnTo>
                  <a:lnTo>
                    <a:pt x="715774" y="4"/>
                  </a:lnTo>
                  <a:cubicBezTo>
                    <a:pt x="725084" y="4"/>
                    <a:pt x="732631" y="396020"/>
                    <a:pt x="732631" y="884525"/>
                  </a:cubicBez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spcCol="903" anchor="ctr">
              <a:noAutofit/>
            </a:bodyPr>
            <a:lstStyle/>
            <a:p>
              <a:pPr lvl="0" algn="ctr"/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FFM</a:t>
              </a:r>
            </a:p>
            <a:p>
              <a:pPr lvl="0" algn="ctr"/>
              <a:r>
                <a:rPr lang="en-US" altLang="zh-CN" sz="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Field-aware Factorization Machine</a:t>
              </a:r>
              <a:endPara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MH_Other_3"/>
            <p:cNvSpPr/>
            <p:nvPr>
              <p:custDataLst>
                <p:tags r:id="rId10"/>
              </p:custDataLst>
            </p:nvPr>
          </p:nvSpPr>
          <p:spPr>
            <a:xfrm>
              <a:off x="3491880" y="2874339"/>
              <a:ext cx="732114" cy="494055"/>
            </a:xfrm>
            <a:custGeom>
              <a:avLst/>
              <a:gdLst>
                <a:gd name="connsiteX0" fmla="*/ 0 w 872351"/>
                <a:gd name="connsiteY0" fmla="*/ 0 h 721783"/>
                <a:gd name="connsiteX1" fmla="*/ 697880 w 872351"/>
                <a:gd name="connsiteY1" fmla="*/ 0 h 721783"/>
                <a:gd name="connsiteX2" fmla="*/ 872351 w 872351"/>
                <a:gd name="connsiteY2" fmla="*/ 360892 h 721783"/>
                <a:gd name="connsiteX3" fmla="*/ 697880 w 872351"/>
                <a:gd name="connsiteY3" fmla="*/ 721783 h 721783"/>
                <a:gd name="connsiteX4" fmla="*/ 0 w 872351"/>
                <a:gd name="connsiteY4" fmla="*/ 721783 h 721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351" h="721783">
                  <a:moveTo>
                    <a:pt x="0" y="0"/>
                  </a:moveTo>
                  <a:lnTo>
                    <a:pt x="697880" y="0"/>
                  </a:lnTo>
                  <a:lnTo>
                    <a:pt x="872351" y="360892"/>
                  </a:lnTo>
                  <a:lnTo>
                    <a:pt x="697880" y="721783"/>
                  </a:lnTo>
                  <a:lnTo>
                    <a:pt x="0" y="721783"/>
                  </a:lnTo>
                  <a:close/>
                </a:path>
              </a:pathLst>
            </a:custGeom>
            <a:solidFill>
              <a:schemeClr val="accent1"/>
            </a:solidFill>
            <a:ln w="762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altLang="zh-CN" sz="30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3</a:t>
              </a:r>
              <a:endParaRPr lang="zh-CN" altLang="en-US" sz="30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0" name="MH_Others_2"/>
          <p:cNvSpPr/>
          <p:nvPr>
            <p:custDataLst>
              <p:tags r:id="rId1"/>
            </p:custDataLst>
          </p:nvPr>
        </p:nvSpPr>
        <p:spPr>
          <a:xfrm>
            <a:off x="753" y="550115"/>
            <a:ext cx="1038442" cy="3556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7" tIns="34284" rIns="68567" bIns="34284" numCol="1" spcCol="0" rtlCol="0" fromWordArt="0" anchor="ctr" anchorCtr="0" forceAA="0" compatLnSpc="1">
            <a:noAutofit/>
          </a:bodyPr>
          <a:lstStyle/>
          <a:p>
            <a:endParaRPr lang="zh-CN" altLang="en-US" sz="1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MH_Others_1"/>
          <p:cNvSpPr txBox="1"/>
          <p:nvPr>
            <p:custDataLst>
              <p:tags r:id="rId2"/>
            </p:custDataLst>
          </p:nvPr>
        </p:nvSpPr>
        <p:spPr>
          <a:xfrm>
            <a:off x="1129508" y="517762"/>
            <a:ext cx="811807" cy="43766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</a:p>
        </p:txBody>
      </p:sp>
      <p:sp>
        <p:nvSpPr>
          <p:cNvPr id="42" name="MH_Others_2"/>
          <p:cNvSpPr txBox="1"/>
          <p:nvPr>
            <p:custDataLst>
              <p:tags r:id="rId3"/>
            </p:custDataLst>
          </p:nvPr>
        </p:nvSpPr>
        <p:spPr>
          <a:xfrm>
            <a:off x="610286" y="955445"/>
            <a:ext cx="1850251" cy="3539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2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23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MH_Others_2"/>
          <p:cNvSpPr/>
          <p:nvPr>
            <p:custDataLst>
              <p:tags r:id="rId4"/>
            </p:custDataLst>
          </p:nvPr>
        </p:nvSpPr>
        <p:spPr>
          <a:xfrm>
            <a:off x="2077639" y="550115"/>
            <a:ext cx="7065860" cy="3556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7" tIns="34284" rIns="68567" bIns="34284" numCol="1" spcCol="0" rtlCol="0" fromWordArt="0" anchor="ctr" anchorCtr="0" forceAA="0" compatLnSpc="1">
            <a:noAutofit/>
          </a:bodyPr>
          <a:lstStyle/>
          <a:p>
            <a:endParaRPr lang="zh-CN" altLang="en-US" sz="1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128191" y="1107395"/>
            <a:ext cx="410094" cy="41020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9" tIns="34279" rIns="68559" bIns="34279" rtlCol="0" anchor="ctr"/>
          <a:lstStyle/>
          <a:p>
            <a:pPr algn="ctr"/>
            <a:endParaRPr lang="zh-CN" altLang="en-US"/>
          </a:p>
        </p:txBody>
      </p:sp>
      <p:sp>
        <p:nvSpPr>
          <p:cNvPr id="8" name="标题 4"/>
          <p:cNvSpPr txBox="1"/>
          <p:nvPr/>
        </p:nvSpPr>
        <p:spPr>
          <a:xfrm>
            <a:off x="150033" y="1178325"/>
            <a:ext cx="388253" cy="270031"/>
          </a:xfrm>
          <a:prstGeom prst="rect">
            <a:avLst/>
          </a:prstGeom>
        </p:spPr>
        <p:txBody>
          <a:bodyPr vert="horz" lIns="68559" tIns="34279" rIns="68559" bIns="34279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15" name="椭圆 14"/>
          <p:cNvSpPr/>
          <p:nvPr/>
        </p:nvSpPr>
        <p:spPr>
          <a:xfrm>
            <a:off x="131642" y="3412407"/>
            <a:ext cx="410094" cy="41020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9" tIns="34279" rIns="68559" bIns="34279" rtlCol="0" anchor="ctr"/>
          <a:lstStyle/>
          <a:p>
            <a:pPr algn="ctr"/>
            <a:endParaRPr lang="zh-CN" altLang="en-US"/>
          </a:p>
        </p:txBody>
      </p:sp>
      <p:sp>
        <p:nvSpPr>
          <p:cNvPr id="16" name="标题 4"/>
          <p:cNvSpPr txBox="1"/>
          <p:nvPr/>
        </p:nvSpPr>
        <p:spPr>
          <a:xfrm>
            <a:off x="153484" y="3483335"/>
            <a:ext cx="388253" cy="270031"/>
          </a:xfrm>
          <a:prstGeom prst="rect">
            <a:avLst/>
          </a:prstGeom>
        </p:spPr>
        <p:txBody>
          <a:bodyPr vert="horz" lIns="68559" tIns="34279" rIns="68559" bIns="34279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22" name="矩形 21"/>
          <p:cNvSpPr/>
          <p:nvPr/>
        </p:nvSpPr>
        <p:spPr>
          <a:xfrm>
            <a:off x="700777" y="998036"/>
            <a:ext cx="1800200" cy="346220"/>
          </a:xfrm>
          <a:prstGeom prst="rect">
            <a:avLst/>
          </a:prstGeom>
        </p:spPr>
        <p:txBody>
          <a:bodyPr wrap="square" lIns="68551" tIns="34276" rIns="68551" bIns="34276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模型定义式：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58220" y="3324892"/>
            <a:ext cx="1753885" cy="354949"/>
          </a:xfrm>
          <a:prstGeom prst="rect">
            <a:avLst/>
          </a:prstGeom>
        </p:spPr>
        <p:txBody>
          <a:bodyPr wrap="square" lIns="68551" tIns="34276" rIns="68551" bIns="34276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定义式化简：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B299C7E-6F4E-44F5-9A3D-4B7B6B031968}"/>
              </a:ext>
            </a:extLst>
          </p:cNvPr>
          <p:cNvGrpSpPr/>
          <p:nvPr/>
        </p:nvGrpSpPr>
        <p:grpSpPr>
          <a:xfrm>
            <a:off x="133194" y="139573"/>
            <a:ext cx="648072" cy="648108"/>
            <a:chOff x="2881862" y="1781931"/>
            <a:chExt cx="1050058" cy="1050116"/>
          </a:xfrm>
        </p:grpSpPr>
        <p:grpSp>
          <p:nvGrpSpPr>
            <p:cNvPr id="33" name="组合 25">
              <a:extLst>
                <a:ext uri="{FF2B5EF4-FFF2-40B4-BE49-F238E27FC236}">
                  <a16:creationId xmlns:a16="http://schemas.microsoft.com/office/drawing/2014/main" id="{5E5B274F-5CFE-4DB8-BB34-79AB119317BA}"/>
                </a:ext>
              </a:extLst>
            </p:cNvPr>
            <p:cNvGrpSpPr/>
            <p:nvPr/>
          </p:nvGrpSpPr>
          <p:grpSpPr>
            <a:xfrm>
              <a:off x="2881862" y="1781931"/>
              <a:ext cx="1050058" cy="105011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5" name="同心圆 26">
                <a:extLst>
                  <a:ext uri="{FF2B5EF4-FFF2-40B4-BE49-F238E27FC236}">
                    <a16:creationId xmlns:a16="http://schemas.microsoft.com/office/drawing/2014/main" id="{7E711091-AE59-4778-9B42-DBBD87C6CA82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80808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11256CDD-51EF-47D6-97EA-7E8F0D11D5B5}"/>
                  </a:ext>
                </a:extLst>
              </p:cNvPr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80808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34" name="TextBox 13">
              <a:extLst>
                <a:ext uri="{FF2B5EF4-FFF2-40B4-BE49-F238E27FC236}">
                  <a16:creationId xmlns:a16="http://schemas.microsoft.com/office/drawing/2014/main" id="{DF2BF8E1-6B1D-4B9A-821C-FD0CA9083D45}"/>
                </a:ext>
              </a:extLst>
            </p:cNvPr>
            <p:cNvSpPr txBox="1"/>
            <p:nvPr/>
          </p:nvSpPr>
          <p:spPr>
            <a:xfrm>
              <a:off x="3091875" y="1992817"/>
              <a:ext cx="723581" cy="6981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accent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02</a:t>
              </a:r>
              <a:endParaRPr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37" name="MH_Others_2">
            <a:extLst>
              <a:ext uri="{FF2B5EF4-FFF2-40B4-BE49-F238E27FC236}">
                <a16:creationId xmlns:a16="http://schemas.microsoft.com/office/drawing/2014/main" id="{86A5C0A0-74A0-42AA-BFD8-47996022562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71047" y="285823"/>
            <a:ext cx="7065860" cy="3556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7" tIns="34284" rIns="68567" bIns="34284" numCol="1" spcCol="0" rtlCol="0" fromWordArt="0" anchor="ctr" anchorCtr="0" forceAA="0" compatLnSpc="1">
            <a:noAutofit/>
          </a:bodyPr>
          <a:lstStyle/>
          <a:p>
            <a:r>
              <a:rPr lang="zh-CN" altLang="en-US" sz="2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推导过程</a:t>
            </a:r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9D3F00-6D3E-4B0D-B37D-FF72B31FACC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77" y="3725560"/>
            <a:ext cx="8014112" cy="122561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5A135EA-B57A-4C71-BB85-256BFA95D34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5828" y="1485841"/>
            <a:ext cx="7386571" cy="13739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128191" y="1107395"/>
            <a:ext cx="410094" cy="41020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9" tIns="34279" rIns="68559" bIns="34279" rtlCol="0" anchor="ctr"/>
          <a:lstStyle/>
          <a:p>
            <a:pPr algn="ctr"/>
            <a:endParaRPr lang="zh-CN" altLang="en-US"/>
          </a:p>
        </p:txBody>
      </p:sp>
      <p:sp>
        <p:nvSpPr>
          <p:cNvPr id="8" name="标题 4"/>
          <p:cNvSpPr txBox="1"/>
          <p:nvPr/>
        </p:nvSpPr>
        <p:spPr>
          <a:xfrm>
            <a:off x="150033" y="1178325"/>
            <a:ext cx="388253" cy="270031"/>
          </a:xfrm>
          <a:prstGeom prst="rect">
            <a:avLst/>
          </a:prstGeom>
        </p:spPr>
        <p:txBody>
          <a:bodyPr vert="horz" lIns="68559" tIns="34279" rIns="68559" bIns="34279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15" name="椭圆 14"/>
          <p:cNvSpPr/>
          <p:nvPr/>
        </p:nvSpPr>
        <p:spPr>
          <a:xfrm>
            <a:off x="131642" y="3412407"/>
            <a:ext cx="410094" cy="41020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9" tIns="34279" rIns="68559" bIns="34279" rtlCol="0" anchor="ctr"/>
          <a:lstStyle/>
          <a:p>
            <a:pPr algn="ctr"/>
            <a:endParaRPr lang="zh-CN" altLang="en-US"/>
          </a:p>
        </p:txBody>
      </p:sp>
      <p:sp>
        <p:nvSpPr>
          <p:cNvPr id="16" name="标题 4"/>
          <p:cNvSpPr txBox="1"/>
          <p:nvPr/>
        </p:nvSpPr>
        <p:spPr>
          <a:xfrm>
            <a:off x="153484" y="3483335"/>
            <a:ext cx="388253" cy="270031"/>
          </a:xfrm>
          <a:prstGeom prst="rect">
            <a:avLst/>
          </a:prstGeom>
        </p:spPr>
        <p:txBody>
          <a:bodyPr vert="horz" lIns="68559" tIns="34279" rIns="68559" bIns="34279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22" name="矩形 21"/>
          <p:cNvSpPr/>
          <p:nvPr/>
        </p:nvSpPr>
        <p:spPr>
          <a:xfrm>
            <a:off x="700777" y="998036"/>
            <a:ext cx="1800200" cy="346220"/>
          </a:xfrm>
          <a:prstGeom prst="rect">
            <a:avLst/>
          </a:prstGeom>
        </p:spPr>
        <p:txBody>
          <a:bodyPr wrap="square" lIns="68551" tIns="34276" rIns="68551" bIns="34276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各参数的梯度：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58220" y="3324892"/>
            <a:ext cx="1753885" cy="346220"/>
          </a:xfrm>
          <a:prstGeom prst="rect">
            <a:avLst/>
          </a:prstGeom>
        </p:spPr>
        <p:txBody>
          <a:bodyPr wrap="square" lIns="68551" tIns="34276" rIns="68551" bIns="34276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损失函数及梯度：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B299C7E-6F4E-44F5-9A3D-4B7B6B031968}"/>
              </a:ext>
            </a:extLst>
          </p:cNvPr>
          <p:cNvGrpSpPr/>
          <p:nvPr/>
        </p:nvGrpSpPr>
        <p:grpSpPr>
          <a:xfrm>
            <a:off x="133194" y="139573"/>
            <a:ext cx="648072" cy="648108"/>
            <a:chOff x="2881862" y="1781931"/>
            <a:chExt cx="1050058" cy="1050116"/>
          </a:xfrm>
        </p:grpSpPr>
        <p:grpSp>
          <p:nvGrpSpPr>
            <p:cNvPr id="33" name="组合 25">
              <a:extLst>
                <a:ext uri="{FF2B5EF4-FFF2-40B4-BE49-F238E27FC236}">
                  <a16:creationId xmlns:a16="http://schemas.microsoft.com/office/drawing/2014/main" id="{5E5B274F-5CFE-4DB8-BB34-79AB119317BA}"/>
                </a:ext>
              </a:extLst>
            </p:cNvPr>
            <p:cNvGrpSpPr/>
            <p:nvPr/>
          </p:nvGrpSpPr>
          <p:grpSpPr>
            <a:xfrm>
              <a:off x="2881862" y="1781931"/>
              <a:ext cx="1050058" cy="105011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5" name="同心圆 26">
                <a:extLst>
                  <a:ext uri="{FF2B5EF4-FFF2-40B4-BE49-F238E27FC236}">
                    <a16:creationId xmlns:a16="http://schemas.microsoft.com/office/drawing/2014/main" id="{7E711091-AE59-4778-9B42-DBBD87C6CA82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80808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11256CDD-51EF-47D6-97EA-7E8F0D11D5B5}"/>
                  </a:ext>
                </a:extLst>
              </p:cNvPr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80808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34" name="TextBox 13">
              <a:extLst>
                <a:ext uri="{FF2B5EF4-FFF2-40B4-BE49-F238E27FC236}">
                  <a16:creationId xmlns:a16="http://schemas.microsoft.com/office/drawing/2014/main" id="{DF2BF8E1-6B1D-4B9A-821C-FD0CA9083D45}"/>
                </a:ext>
              </a:extLst>
            </p:cNvPr>
            <p:cNvSpPr txBox="1"/>
            <p:nvPr/>
          </p:nvSpPr>
          <p:spPr>
            <a:xfrm>
              <a:off x="3091875" y="1992817"/>
              <a:ext cx="723581" cy="6981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accent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02</a:t>
              </a:r>
              <a:endParaRPr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37" name="MH_Others_2">
            <a:extLst>
              <a:ext uri="{FF2B5EF4-FFF2-40B4-BE49-F238E27FC236}">
                <a16:creationId xmlns:a16="http://schemas.microsoft.com/office/drawing/2014/main" id="{86A5C0A0-74A0-42AA-BFD8-47996022562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71047" y="285823"/>
            <a:ext cx="7065860" cy="3556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7" tIns="34284" rIns="68567" bIns="34284" numCol="1" spcCol="0" rtlCol="0" fromWordArt="0" anchor="ctr" anchorCtr="0" forceAA="0" compatLnSpc="1">
            <a:noAutofit/>
          </a:bodyPr>
          <a:lstStyle/>
          <a:p>
            <a:r>
              <a:rPr lang="zh-CN" altLang="en-US" sz="2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推导过程</a:t>
            </a:r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05E48C-68A3-42C8-A435-9F618D54138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39752" y="773535"/>
            <a:ext cx="5051792" cy="17459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2FE1CC7-EA43-4530-83C4-99728619BBF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2235" y="2571750"/>
            <a:ext cx="3787957" cy="263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59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128191" y="1107395"/>
            <a:ext cx="410094" cy="41020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9" tIns="34279" rIns="68559" bIns="34279" rtlCol="0" anchor="ctr"/>
          <a:lstStyle/>
          <a:p>
            <a:pPr algn="ctr"/>
            <a:endParaRPr lang="zh-CN" altLang="en-US"/>
          </a:p>
        </p:txBody>
      </p:sp>
      <p:sp>
        <p:nvSpPr>
          <p:cNvPr id="8" name="标题 4"/>
          <p:cNvSpPr txBox="1"/>
          <p:nvPr/>
        </p:nvSpPr>
        <p:spPr>
          <a:xfrm>
            <a:off x="150033" y="1178325"/>
            <a:ext cx="388253" cy="270031"/>
          </a:xfrm>
          <a:prstGeom prst="rect">
            <a:avLst/>
          </a:prstGeom>
        </p:spPr>
        <p:txBody>
          <a:bodyPr vert="horz" lIns="68559" tIns="34279" rIns="68559" bIns="34279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</a:p>
        </p:txBody>
      </p:sp>
      <p:sp>
        <p:nvSpPr>
          <p:cNvPr id="22" name="矩形 21"/>
          <p:cNvSpPr/>
          <p:nvPr/>
        </p:nvSpPr>
        <p:spPr>
          <a:xfrm>
            <a:off x="700777" y="998036"/>
            <a:ext cx="1800200" cy="346220"/>
          </a:xfrm>
          <a:prstGeom prst="rect">
            <a:avLst/>
          </a:prstGeom>
        </p:spPr>
        <p:txBody>
          <a:bodyPr wrap="square" lIns="68551" tIns="34276" rIns="68551" bIns="34276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参数梯度下降：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B299C7E-6F4E-44F5-9A3D-4B7B6B031968}"/>
              </a:ext>
            </a:extLst>
          </p:cNvPr>
          <p:cNvGrpSpPr/>
          <p:nvPr/>
        </p:nvGrpSpPr>
        <p:grpSpPr>
          <a:xfrm>
            <a:off x="133194" y="139573"/>
            <a:ext cx="648072" cy="648108"/>
            <a:chOff x="2881862" y="1781931"/>
            <a:chExt cx="1050058" cy="1050116"/>
          </a:xfrm>
        </p:grpSpPr>
        <p:grpSp>
          <p:nvGrpSpPr>
            <p:cNvPr id="33" name="组合 25">
              <a:extLst>
                <a:ext uri="{FF2B5EF4-FFF2-40B4-BE49-F238E27FC236}">
                  <a16:creationId xmlns:a16="http://schemas.microsoft.com/office/drawing/2014/main" id="{5E5B274F-5CFE-4DB8-BB34-79AB119317BA}"/>
                </a:ext>
              </a:extLst>
            </p:cNvPr>
            <p:cNvGrpSpPr/>
            <p:nvPr/>
          </p:nvGrpSpPr>
          <p:grpSpPr>
            <a:xfrm>
              <a:off x="2881862" y="1781931"/>
              <a:ext cx="1050058" cy="105011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5" name="同心圆 26">
                <a:extLst>
                  <a:ext uri="{FF2B5EF4-FFF2-40B4-BE49-F238E27FC236}">
                    <a16:creationId xmlns:a16="http://schemas.microsoft.com/office/drawing/2014/main" id="{7E711091-AE59-4778-9B42-DBBD87C6CA82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80808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11256CDD-51EF-47D6-97EA-7E8F0D11D5B5}"/>
                  </a:ext>
                </a:extLst>
              </p:cNvPr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80808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34" name="TextBox 13">
              <a:extLst>
                <a:ext uri="{FF2B5EF4-FFF2-40B4-BE49-F238E27FC236}">
                  <a16:creationId xmlns:a16="http://schemas.microsoft.com/office/drawing/2014/main" id="{DF2BF8E1-6B1D-4B9A-821C-FD0CA9083D45}"/>
                </a:ext>
              </a:extLst>
            </p:cNvPr>
            <p:cNvSpPr txBox="1"/>
            <p:nvPr/>
          </p:nvSpPr>
          <p:spPr>
            <a:xfrm>
              <a:off x="3091875" y="1992817"/>
              <a:ext cx="723581" cy="6981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accent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02</a:t>
              </a:r>
              <a:endParaRPr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37" name="MH_Others_2">
            <a:extLst>
              <a:ext uri="{FF2B5EF4-FFF2-40B4-BE49-F238E27FC236}">
                <a16:creationId xmlns:a16="http://schemas.microsoft.com/office/drawing/2014/main" id="{86A5C0A0-74A0-42AA-BFD8-47996022562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71047" y="285823"/>
            <a:ext cx="7065860" cy="3556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7" tIns="34284" rIns="68567" bIns="34284" numCol="1" spcCol="0" rtlCol="0" fromWordArt="0" anchor="ctr" anchorCtr="0" forceAA="0" compatLnSpc="1">
            <a:noAutofit/>
          </a:bodyPr>
          <a:lstStyle/>
          <a:p>
            <a:r>
              <a:rPr lang="zh-CN" altLang="en-US" sz="2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推导过程</a:t>
            </a:r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158767-544C-4E33-AA32-B84EB5C141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59" y="1588526"/>
            <a:ext cx="8723011" cy="151350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4CD6C7B-0D4B-4714-9AD5-1D517DA2B1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38" y="3289467"/>
            <a:ext cx="7884368" cy="15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56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396429" y="1097532"/>
            <a:ext cx="1800200" cy="346220"/>
          </a:xfrm>
          <a:prstGeom prst="rect">
            <a:avLst/>
          </a:prstGeom>
        </p:spPr>
        <p:txBody>
          <a:bodyPr wrap="square" lIns="68551" tIns="34276" rIns="68551" bIns="34276">
            <a:spAutoFit/>
          </a:bodyPr>
          <a:lstStyle/>
          <a:p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论文给出算法：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B299C7E-6F4E-44F5-9A3D-4B7B6B031968}"/>
              </a:ext>
            </a:extLst>
          </p:cNvPr>
          <p:cNvGrpSpPr/>
          <p:nvPr/>
        </p:nvGrpSpPr>
        <p:grpSpPr>
          <a:xfrm>
            <a:off x="133194" y="139573"/>
            <a:ext cx="648072" cy="648108"/>
            <a:chOff x="2881862" y="1781931"/>
            <a:chExt cx="1050058" cy="1050116"/>
          </a:xfrm>
        </p:grpSpPr>
        <p:grpSp>
          <p:nvGrpSpPr>
            <p:cNvPr id="33" name="组合 25">
              <a:extLst>
                <a:ext uri="{FF2B5EF4-FFF2-40B4-BE49-F238E27FC236}">
                  <a16:creationId xmlns:a16="http://schemas.microsoft.com/office/drawing/2014/main" id="{5E5B274F-5CFE-4DB8-BB34-79AB119317BA}"/>
                </a:ext>
              </a:extLst>
            </p:cNvPr>
            <p:cNvGrpSpPr/>
            <p:nvPr/>
          </p:nvGrpSpPr>
          <p:grpSpPr>
            <a:xfrm>
              <a:off x="2881862" y="1781931"/>
              <a:ext cx="1050058" cy="105011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5" name="同心圆 26">
                <a:extLst>
                  <a:ext uri="{FF2B5EF4-FFF2-40B4-BE49-F238E27FC236}">
                    <a16:creationId xmlns:a16="http://schemas.microsoft.com/office/drawing/2014/main" id="{7E711091-AE59-4778-9B42-DBBD87C6CA82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80808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11256CDD-51EF-47D6-97EA-7E8F0D11D5B5}"/>
                  </a:ext>
                </a:extLst>
              </p:cNvPr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80808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34" name="TextBox 13">
              <a:extLst>
                <a:ext uri="{FF2B5EF4-FFF2-40B4-BE49-F238E27FC236}">
                  <a16:creationId xmlns:a16="http://schemas.microsoft.com/office/drawing/2014/main" id="{DF2BF8E1-6B1D-4B9A-821C-FD0CA9083D45}"/>
                </a:ext>
              </a:extLst>
            </p:cNvPr>
            <p:cNvSpPr txBox="1"/>
            <p:nvPr/>
          </p:nvSpPr>
          <p:spPr>
            <a:xfrm>
              <a:off x="3091875" y="1992817"/>
              <a:ext cx="723581" cy="6981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accent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02</a:t>
              </a:r>
              <a:endParaRPr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37" name="MH_Others_2">
            <a:extLst>
              <a:ext uri="{FF2B5EF4-FFF2-40B4-BE49-F238E27FC236}">
                <a16:creationId xmlns:a16="http://schemas.microsoft.com/office/drawing/2014/main" id="{86A5C0A0-74A0-42AA-BFD8-47996022562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71047" y="285823"/>
            <a:ext cx="7065860" cy="3556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7" tIns="34284" rIns="68567" bIns="34284" numCol="1" spcCol="0" rtlCol="0" fromWordArt="0" anchor="ctr" anchorCtr="0" forceAA="0" compatLnSpc="1">
            <a:noAutofit/>
          </a:bodyPr>
          <a:lstStyle/>
          <a:p>
            <a:r>
              <a:rPr lang="zh-CN" altLang="en-US" sz="2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推导过程</a:t>
            </a:r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6429" y="1563029"/>
            <a:ext cx="6223736" cy="3312368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CE0CDF7-7DDC-4761-A248-AAB8FABC9E84}"/>
              </a:ext>
            </a:extLst>
          </p:cNvPr>
          <p:cNvSpPr/>
          <p:nvPr/>
        </p:nvSpPr>
        <p:spPr>
          <a:xfrm>
            <a:off x="2411760" y="978254"/>
            <a:ext cx="44644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时间代价太大！</a:t>
            </a:r>
            <a:endParaRPr lang="zh-CN" altLang="en-US" sz="3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436096" y="3348796"/>
            <a:ext cx="2088232" cy="315443"/>
          </a:xfrm>
          <a:prstGeom prst="rect">
            <a:avLst/>
          </a:prstGeom>
        </p:spPr>
        <p:txBody>
          <a:bodyPr wrap="square" lIns="68551" tIns="34276" rIns="68551" bIns="34276">
            <a:spAutoFit/>
          </a:bodyPr>
          <a:lstStyle/>
          <a:p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心脏病数据集（同上）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436096" y="2224022"/>
            <a:ext cx="3528392" cy="315443"/>
          </a:xfrm>
          <a:prstGeom prst="rect">
            <a:avLst/>
          </a:prstGeom>
        </p:spPr>
        <p:txBody>
          <a:bodyPr wrap="square" lIns="68551" tIns="34276" rIns="68551" bIns="34276">
            <a:spAutoFit/>
          </a:bodyPr>
          <a:lstStyle/>
          <a:p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蘑菇数据集（迭代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次，隐向量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8205" y="2709701"/>
            <a:ext cx="3276649" cy="4595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8205" y="3796672"/>
            <a:ext cx="33909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43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128191" y="1107395"/>
            <a:ext cx="410094" cy="41020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9" tIns="34279" rIns="68559" bIns="34279" rtlCol="0" anchor="ctr"/>
          <a:lstStyle/>
          <a:p>
            <a:pPr algn="ctr"/>
            <a:endParaRPr lang="zh-CN" altLang="en-US"/>
          </a:p>
        </p:txBody>
      </p:sp>
      <p:sp>
        <p:nvSpPr>
          <p:cNvPr id="8" name="标题 4"/>
          <p:cNvSpPr txBox="1"/>
          <p:nvPr/>
        </p:nvSpPr>
        <p:spPr>
          <a:xfrm>
            <a:off x="150033" y="1178325"/>
            <a:ext cx="388253" cy="270031"/>
          </a:xfrm>
          <a:prstGeom prst="rect">
            <a:avLst/>
          </a:prstGeom>
        </p:spPr>
        <p:txBody>
          <a:bodyPr vert="horz" lIns="68559" tIns="34279" rIns="68559" bIns="34279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700777" y="998036"/>
                <a:ext cx="1999016" cy="372894"/>
              </a:xfrm>
              <a:prstGeom prst="rect">
                <a:avLst/>
              </a:prstGeom>
            </p:spPr>
            <p:txBody>
              <a:bodyPr wrap="square" lIns="68551" tIns="34276" rIns="68551" bIns="34276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b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𝐢</m:t>
                            </m:r>
                            <m:r>
                              <a:rPr lang="en-US" altLang="zh-CN" b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zh-C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的矩阵表达</a:t>
                </a:r>
                <a:r>
                  <a: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77" y="998036"/>
                <a:ext cx="1999016" cy="372894"/>
              </a:xfrm>
              <a:prstGeom prst="rect">
                <a:avLst/>
              </a:prstGeom>
              <a:blipFill>
                <a:blip r:embed="rId3"/>
                <a:stretch>
                  <a:fillRect l="-915" t="-18033" b="-213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>
            <a:extLst>
              <a:ext uri="{FF2B5EF4-FFF2-40B4-BE49-F238E27FC236}">
                <a16:creationId xmlns:a16="http://schemas.microsoft.com/office/drawing/2014/main" id="{F2ECAEE6-CA83-4DE3-81CD-567490AA95F9}"/>
              </a:ext>
            </a:extLst>
          </p:cNvPr>
          <p:cNvGrpSpPr/>
          <p:nvPr/>
        </p:nvGrpSpPr>
        <p:grpSpPr>
          <a:xfrm>
            <a:off x="133194" y="139573"/>
            <a:ext cx="648072" cy="648108"/>
            <a:chOff x="2881862" y="1781931"/>
            <a:chExt cx="1050058" cy="1050116"/>
          </a:xfrm>
        </p:grpSpPr>
        <p:grpSp>
          <p:nvGrpSpPr>
            <p:cNvPr id="19" name="组合 25">
              <a:extLst>
                <a:ext uri="{FF2B5EF4-FFF2-40B4-BE49-F238E27FC236}">
                  <a16:creationId xmlns:a16="http://schemas.microsoft.com/office/drawing/2014/main" id="{B44CDAB4-5B94-4070-86C0-1F313FAF5E68}"/>
                </a:ext>
              </a:extLst>
            </p:cNvPr>
            <p:cNvGrpSpPr/>
            <p:nvPr/>
          </p:nvGrpSpPr>
          <p:grpSpPr>
            <a:xfrm>
              <a:off x="2881862" y="1781931"/>
              <a:ext cx="1050058" cy="105011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1" name="同心圆 26">
                <a:extLst>
                  <a:ext uri="{FF2B5EF4-FFF2-40B4-BE49-F238E27FC236}">
                    <a16:creationId xmlns:a16="http://schemas.microsoft.com/office/drawing/2014/main" id="{DD853521-A976-4186-BF13-B0B9C5D27828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80808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2E3E8F81-EBDC-4DC1-A52A-DDDBA3CEAE34}"/>
                  </a:ext>
                </a:extLst>
              </p:cNvPr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80808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20" name="TextBox 13">
              <a:extLst>
                <a:ext uri="{FF2B5EF4-FFF2-40B4-BE49-F238E27FC236}">
                  <a16:creationId xmlns:a16="http://schemas.microsoft.com/office/drawing/2014/main" id="{6E152947-A347-4CF0-82F8-85B35B282AC6}"/>
                </a:ext>
              </a:extLst>
            </p:cNvPr>
            <p:cNvSpPr txBox="1"/>
            <p:nvPr/>
          </p:nvSpPr>
          <p:spPr>
            <a:xfrm>
              <a:off x="3091875" y="1992817"/>
              <a:ext cx="723581" cy="6981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accent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02</a:t>
              </a:r>
              <a:endParaRPr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24" name="MH_Others_2">
            <a:extLst>
              <a:ext uri="{FF2B5EF4-FFF2-40B4-BE49-F238E27FC236}">
                <a16:creationId xmlns:a16="http://schemas.microsoft.com/office/drawing/2014/main" id="{9362082F-4C4B-46EE-B495-44A223C3EB2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71047" y="285823"/>
            <a:ext cx="7065860" cy="3556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7" tIns="34284" rIns="68567" bIns="34284" numCol="1" spcCol="0" rtlCol="0" fromWordArt="0" anchor="ctr" anchorCtr="0" forceAA="0" compatLnSpc="1">
            <a:noAutofit/>
          </a:bodyPr>
          <a:lstStyle/>
          <a:p>
            <a:r>
              <a:rPr lang="zh-CN" altLang="en-US" sz="2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推导过程（矩阵简化推导）</a:t>
            </a:r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0A6FDE-AF3C-4F3A-B8F1-18213F288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121" y="1517596"/>
            <a:ext cx="6840760" cy="334008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6372200" y="4371950"/>
                <a:ext cx="26997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400" b="0" i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1400" smtClean="0"/>
                  <a:t> </a:t>
                </a:r>
                <a:r>
                  <a:rPr lang="zh-CN" altLang="en-US" sz="1400" smtClean="0"/>
                  <a:t>表示向量或矩阵按元素平方 </a:t>
                </a:r>
                <a:endParaRPr lang="zh-CN" altLang="en-US" sz="1600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4371950"/>
                <a:ext cx="2699792" cy="307777"/>
              </a:xfrm>
              <a:prstGeom prst="rect">
                <a:avLst/>
              </a:prstGeom>
              <a:blipFill>
                <a:blip r:embed="rId5"/>
                <a:stretch>
                  <a:fillRect t="-7843" b="-156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63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610067" y="1117272"/>
                <a:ext cx="2503071" cy="346220"/>
              </a:xfrm>
              <a:prstGeom prst="rect">
                <a:avLst/>
              </a:prstGeom>
            </p:spPr>
            <p:txBody>
              <a:bodyPr wrap="square" lIns="68551" tIns="34276" rIns="68551" bIns="34276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及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zh-CN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更新的矩阵表达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67" y="1117272"/>
                <a:ext cx="2503071" cy="346220"/>
              </a:xfrm>
              <a:prstGeom prst="rect">
                <a:avLst/>
              </a:prstGeom>
              <a:blipFill>
                <a:blip r:embed="rId3"/>
                <a:stretch>
                  <a:fillRect t="-12281" r="-11922" b="-298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>
            <a:extLst>
              <a:ext uri="{FF2B5EF4-FFF2-40B4-BE49-F238E27FC236}">
                <a16:creationId xmlns:a16="http://schemas.microsoft.com/office/drawing/2014/main" id="{F2ECAEE6-CA83-4DE3-81CD-567490AA95F9}"/>
              </a:ext>
            </a:extLst>
          </p:cNvPr>
          <p:cNvGrpSpPr/>
          <p:nvPr/>
        </p:nvGrpSpPr>
        <p:grpSpPr>
          <a:xfrm>
            <a:off x="133194" y="139573"/>
            <a:ext cx="648072" cy="648108"/>
            <a:chOff x="2881862" y="1781931"/>
            <a:chExt cx="1050058" cy="1050116"/>
          </a:xfrm>
        </p:grpSpPr>
        <p:grpSp>
          <p:nvGrpSpPr>
            <p:cNvPr id="19" name="组合 25">
              <a:extLst>
                <a:ext uri="{FF2B5EF4-FFF2-40B4-BE49-F238E27FC236}">
                  <a16:creationId xmlns:a16="http://schemas.microsoft.com/office/drawing/2014/main" id="{B44CDAB4-5B94-4070-86C0-1F313FAF5E68}"/>
                </a:ext>
              </a:extLst>
            </p:cNvPr>
            <p:cNvGrpSpPr/>
            <p:nvPr/>
          </p:nvGrpSpPr>
          <p:grpSpPr>
            <a:xfrm>
              <a:off x="2881862" y="1781931"/>
              <a:ext cx="1050058" cy="105011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1" name="同心圆 26">
                <a:extLst>
                  <a:ext uri="{FF2B5EF4-FFF2-40B4-BE49-F238E27FC236}">
                    <a16:creationId xmlns:a16="http://schemas.microsoft.com/office/drawing/2014/main" id="{DD853521-A976-4186-BF13-B0B9C5D27828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2E3E8F81-EBDC-4DC1-A52A-DDDBA3CEAE34}"/>
                  </a:ext>
                </a:extLst>
              </p:cNvPr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20" name="TextBox 13">
              <a:extLst>
                <a:ext uri="{FF2B5EF4-FFF2-40B4-BE49-F238E27FC236}">
                  <a16:creationId xmlns:a16="http://schemas.microsoft.com/office/drawing/2014/main" id="{6E152947-A347-4CF0-82F8-85B35B282AC6}"/>
                </a:ext>
              </a:extLst>
            </p:cNvPr>
            <p:cNvSpPr txBox="1"/>
            <p:nvPr/>
          </p:nvSpPr>
          <p:spPr>
            <a:xfrm>
              <a:off x="3091875" y="1992817"/>
              <a:ext cx="723581" cy="6981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1EA4AD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02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EA4AD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24" name="MH_Others_2">
            <a:extLst>
              <a:ext uri="{FF2B5EF4-FFF2-40B4-BE49-F238E27FC236}">
                <a16:creationId xmlns:a16="http://schemas.microsoft.com/office/drawing/2014/main" id="{9362082F-4C4B-46EE-B495-44A223C3EB2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71047" y="285823"/>
            <a:ext cx="7065860" cy="3556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7" tIns="34284" rIns="68567" bIns="34284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推导过程（矩阵简化推导）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A39EE90C-A47E-4DC3-8094-A57900C8C5C4}"/>
              </a:ext>
            </a:extLst>
          </p:cNvPr>
          <p:cNvSpPr/>
          <p:nvPr/>
        </p:nvSpPr>
        <p:spPr>
          <a:xfrm>
            <a:off x="128191" y="2643758"/>
            <a:ext cx="410094" cy="41020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9" tIns="34279" rIns="68559" bIns="34279" rtlCol="0" anchor="ctr"/>
          <a:lstStyle/>
          <a:p>
            <a:pPr lvl="0">
              <a:spcBef>
                <a:spcPct val="0"/>
              </a:spcBef>
              <a:defRPr/>
            </a:pPr>
            <a:endParaRPr lang="en-US" altLang="zh-CN" sz="13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9501367-BE21-4F24-987E-462F2FE6446C}"/>
              </a:ext>
            </a:extLst>
          </p:cNvPr>
          <p:cNvSpPr txBox="1"/>
          <p:nvPr/>
        </p:nvSpPr>
        <p:spPr>
          <a:xfrm>
            <a:off x="116991" y="2698452"/>
            <a:ext cx="7807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3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03</a:t>
            </a:r>
            <a:endParaRPr lang="zh-CN" altLang="en-US" sz="13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3B1C206-A05E-4215-BD52-A2801D9D7983}"/>
              </a:ext>
            </a:extLst>
          </p:cNvPr>
          <p:cNvSpPr txBox="1"/>
          <p:nvPr/>
        </p:nvSpPr>
        <p:spPr>
          <a:xfrm>
            <a:off x="606513" y="2713588"/>
            <a:ext cx="2503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更新的矩阵表达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84D80E18-C8BF-4272-AA8E-53D5A7B12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1589422"/>
            <a:ext cx="4248472" cy="110903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97C77113-A5F1-410B-85DE-F8EAEBDA59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386" y="3147814"/>
            <a:ext cx="5950845" cy="1512168"/>
          </a:xfrm>
          <a:prstGeom prst="rect">
            <a:avLst/>
          </a:prstGeom>
        </p:spPr>
      </p:pic>
      <p:sp>
        <p:nvSpPr>
          <p:cNvPr id="17" name="椭圆 16">
            <a:extLst>
              <a:ext uri="{FF2B5EF4-FFF2-40B4-BE49-F238E27FC236}">
                <a16:creationId xmlns:a16="http://schemas.microsoft.com/office/drawing/2014/main" id="{2F3B225C-1ABC-4ADD-BE21-0198B5A0D2F4}"/>
              </a:ext>
            </a:extLst>
          </p:cNvPr>
          <p:cNvSpPr/>
          <p:nvPr/>
        </p:nvSpPr>
        <p:spPr>
          <a:xfrm>
            <a:off x="195876" y="1099331"/>
            <a:ext cx="410094" cy="41020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9" tIns="34279" rIns="68559" bIns="34279" rtlCol="0" anchor="ctr"/>
          <a:lstStyle/>
          <a:p>
            <a:pPr algn="ctr"/>
            <a:endParaRPr lang="zh-CN" altLang="en-US"/>
          </a:p>
        </p:txBody>
      </p:sp>
      <p:sp>
        <p:nvSpPr>
          <p:cNvPr id="25" name="标题 4">
            <a:extLst>
              <a:ext uri="{FF2B5EF4-FFF2-40B4-BE49-F238E27FC236}">
                <a16:creationId xmlns:a16="http://schemas.microsoft.com/office/drawing/2014/main" id="{8A63B090-BCD4-49E2-98E7-047016170EA4}"/>
              </a:ext>
            </a:extLst>
          </p:cNvPr>
          <p:cNvSpPr txBox="1"/>
          <p:nvPr/>
        </p:nvSpPr>
        <p:spPr>
          <a:xfrm>
            <a:off x="217718" y="1170259"/>
            <a:ext cx="388253" cy="270031"/>
          </a:xfrm>
          <a:prstGeom prst="rect">
            <a:avLst/>
          </a:prstGeom>
        </p:spPr>
        <p:txBody>
          <a:bodyPr vert="horz" lIns="68559" tIns="34279" rIns="68559" bIns="34279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05385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/>
          <p:cNvSpPr txBox="1"/>
          <p:nvPr/>
        </p:nvSpPr>
        <p:spPr>
          <a:xfrm>
            <a:off x="150033" y="1178325"/>
            <a:ext cx="388253" cy="270031"/>
          </a:xfrm>
          <a:prstGeom prst="rect">
            <a:avLst/>
          </a:prstGeom>
        </p:spPr>
        <p:txBody>
          <a:bodyPr vert="horz" lIns="68559" tIns="34279" rIns="68559" bIns="34279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2ECAEE6-CA83-4DE3-81CD-567490AA95F9}"/>
              </a:ext>
            </a:extLst>
          </p:cNvPr>
          <p:cNvGrpSpPr/>
          <p:nvPr/>
        </p:nvGrpSpPr>
        <p:grpSpPr>
          <a:xfrm>
            <a:off x="133194" y="139573"/>
            <a:ext cx="648072" cy="648108"/>
            <a:chOff x="2881862" y="1781931"/>
            <a:chExt cx="1050058" cy="1050116"/>
          </a:xfrm>
        </p:grpSpPr>
        <p:grpSp>
          <p:nvGrpSpPr>
            <p:cNvPr id="19" name="组合 25">
              <a:extLst>
                <a:ext uri="{FF2B5EF4-FFF2-40B4-BE49-F238E27FC236}">
                  <a16:creationId xmlns:a16="http://schemas.microsoft.com/office/drawing/2014/main" id="{B44CDAB4-5B94-4070-86C0-1F313FAF5E68}"/>
                </a:ext>
              </a:extLst>
            </p:cNvPr>
            <p:cNvGrpSpPr/>
            <p:nvPr/>
          </p:nvGrpSpPr>
          <p:grpSpPr>
            <a:xfrm>
              <a:off x="2881862" y="1781931"/>
              <a:ext cx="1050058" cy="105011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1" name="同心圆 26">
                <a:extLst>
                  <a:ext uri="{FF2B5EF4-FFF2-40B4-BE49-F238E27FC236}">
                    <a16:creationId xmlns:a16="http://schemas.microsoft.com/office/drawing/2014/main" id="{DD853521-A976-4186-BF13-B0B9C5D27828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2E3E8F81-EBDC-4DC1-A52A-DDDBA3CEAE34}"/>
                  </a:ext>
                </a:extLst>
              </p:cNvPr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20" name="TextBox 13">
              <a:extLst>
                <a:ext uri="{FF2B5EF4-FFF2-40B4-BE49-F238E27FC236}">
                  <a16:creationId xmlns:a16="http://schemas.microsoft.com/office/drawing/2014/main" id="{6E152947-A347-4CF0-82F8-85B35B282AC6}"/>
                </a:ext>
              </a:extLst>
            </p:cNvPr>
            <p:cNvSpPr txBox="1"/>
            <p:nvPr/>
          </p:nvSpPr>
          <p:spPr>
            <a:xfrm>
              <a:off x="3091875" y="1992817"/>
              <a:ext cx="723581" cy="6981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1EA4AD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02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EA4AD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24" name="MH_Others_2">
            <a:extLst>
              <a:ext uri="{FF2B5EF4-FFF2-40B4-BE49-F238E27FC236}">
                <a16:creationId xmlns:a16="http://schemas.microsoft.com/office/drawing/2014/main" id="{9362082F-4C4B-46EE-B495-44A223C3EB2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71047" y="285823"/>
            <a:ext cx="7065860" cy="3556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7" tIns="34284" rIns="68567" bIns="34284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推导过程（矩阵简化推导）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17F2FC-A48E-47A0-86BD-35721623E448}"/>
              </a:ext>
            </a:extLst>
          </p:cNvPr>
          <p:cNvSpPr txBox="1"/>
          <p:nvPr/>
        </p:nvSpPr>
        <p:spPr>
          <a:xfrm>
            <a:off x="2087724" y="3507854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DCEE2CA-8A94-4400-8FF2-BD4EF804C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43" y="1266314"/>
            <a:ext cx="6696744" cy="344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/>
          <p:cNvSpPr txBox="1"/>
          <p:nvPr/>
        </p:nvSpPr>
        <p:spPr>
          <a:xfrm>
            <a:off x="150033" y="1178325"/>
            <a:ext cx="388253" cy="270031"/>
          </a:xfrm>
          <a:prstGeom prst="rect">
            <a:avLst/>
          </a:prstGeom>
        </p:spPr>
        <p:txBody>
          <a:bodyPr vert="horz" lIns="68559" tIns="34279" rIns="68559" bIns="34279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2ECAEE6-CA83-4DE3-81CD-567490AA95F9}"/>
              </a:ext>
            </a:extLst>
          </p:cNvPr>
          <p:cNvGrpSpPr/>
          <p:nvPr/>
        </p:nvGrpSpPr>
        <p:grpSpPr>
          <a:xfrm>
            <a:off x="133194" y="139573"/>
            <a:ext cx="648072" cy="648108"/>
            <a:chOff x="2881862" y="1781931"/>
            <a:chExt cx="1050058" cy="1050116"/>
          </a:xfrm>
        </p:grpSpPr>
        <p:grpSp>
          <p:nvGrpSpPr>
            <p:cNvPr id="19" name="组合 25">
              <a:extLst>
                <a:ext uri="{FF2B5EF4-FFF2-40B4-BE49-F238E27FC236}">
                  <a16:creationId xmlns:a16="http://schemas.microsoft.com/office/drawing/2014/main" id="{B44CDAB4-5B94-4070-86C0-1F313FAF5E68}"/>
                </a:ext>
              </a:extLst>
            </p:cNvPr>
            <p:cNvGrpSpPr/>
            <p:nvPr/>
          </p:nvGrpSpPr>
          <p:grpSpPr>
            <a:xfrm>
              <a:off x="2881862" y="1781931"/>
              <a:ext cx="1050058" cy="105011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1" name="同心圆 26">
                <a:extLst>
                  <a:ext uri="{FF2B5EF4-FFF2-40B4-BE49-F238E27FC236}">
                    <a16:creationId xmlns:a16="http://schemas.microsoft.com/office/drawing/2014/main" id="{DD853521-A976-4186-BF13-B0B9C5D27828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2E3E8F81-EBDC-4DC1-A52A-DDDBA3CEAE34}"/>
                  </a:ext>
                </a:extLst>
              </p:cNvPr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20" name="TextBox 13">
              <a:extLst>
                <a:ext uri="{FF2B5EF4-FFF2-40B4-BE49-F238E27FC236}">
                  <a16:creationId xmlns:a16="http://schemas.microsoft.com/office/drawing/2014/main" id="{6E152947-A347-4CF0-82F8-85B35B282AC6}"/>
                </a:ext>
              </a:extLst>
            </p:cNvPr>
            <p:cNvSpPr txBox="1"/>
            <p:nvPr/>
          </p:nvSpPr>
          <p:spPr>
            <a:xfrm>
              <a:off x="3091875" y="1992817"/>
              <a:ext cx="723581" cy="6981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1EA4AD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02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EA4AD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24" name="MH_Others_2">
            <a:extLst>
              <a:ext uri="{FF2B5EF4-FFF2-40B4-BE49-F238E27FC236}">
                <a16:creationId xmlns:a16="http://schemas.microsoft.com/office/drawing/2014/main" id="{9362082F-4C4B-46EE-B495-44A223C3EB2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71047" y="285823"/>
            <a:ext cx="7065860" cy="3556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7" tIns="34284" rIns="68567" bIns="34284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推导过程（矩阵简化推导）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17F2FC-A48E-47A0-86BD-35721623E448}"/>
              </a:ext>
            </a:extLst>
          </p:cNvPr>
          <p:cNvSpPr txBox="1"/>
          <p:nvPr/>
        </p:nvSpPr>
        <p:spPr>
          <a:xfrm>
            <a:off x="2087724" y="3507854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5613FB7-DA4C-44DB-83A6-329373B24B8F}"/>
              </a:ext>
            </a:extLst>
          </p:cNvPr>
          <p:cNvSpPr txBox="1"/>
          <p:nvPr/>
        </p:nvSpPr>
        <p:spPr>
          <a:xfrm>
            <a:off x="488356" y="889544"/>
            <a:ext cx="7488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经过矩阵简化后的算法（以回归为例）：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1B9006-6544-4F03-A793-758B493E4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86" y="1577529"/>
            <a:ext cx="6914034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87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/>
          <p:cNvSpPr txBox="1"/>
          <p:nvPr/>
        </p:nvSpPr>
        <p:spPr>
          <a:xfrm>
            <a:off x="150033" y="1178325"/>
            <a:ext cx="388253" cy="270031"/>
          </a:xfrm>
          <a:prstGeom prst="rect">
            <a:avLst/>
          </a:prstGeom>
        </p:spPr>
        <p:txBody>
          <a:bodyPr vert="horz" lIns="68559" tIns="34279" rIns="68559" bIns="34279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2ECAEE6-CA83-4DE3-81CD-567490AA95F9}"/>
              </a:ext>
            </a:extLst>
          </p:cNvPr>
          <p:cNvGrpSpPr/>
          <p:nvPr/>
        </p:nvGrpSpPr>
        <p:grpSpPr>
          <a:xfrm>
            <a:off x="133194" y="139573"/>
            <a:ext cx="648072" cy="648108"/>
            <a:chOff x="2881862" y="1781931"/>
            <a:chExt cx="1050058" cy="1050116"/>
          </a:xfrm>
        </p:grpSpPr>
        <p:grpSp>
          <p:nvGrpSpPr>
            <p:cNvPr id="19" name="组合 25">
              <a:extLst>
                <a:ext uri="{FF2B5EF4-FFF2-40B4-BE49-F238E27FC236}">
                  <a16:creationId xmlns:a16="http://schemas.microsoft.com/office/drawing/2014/main" id="{B44CDAB4-5B94-4070-86C0-1F313FAF5E68}"/>
                </a:ext>
              </a:extLst>
            </p:cNvPr>
            <p:cNvGrpSpPr/>
            <p:nvPr/>
          </p:nvGrpSpPr>
          <p:grpSpPr>
            <a:xfrm>
              <a:off x="2881862" y="1781931"/>
              <a:ext cx="1050058" cy="105011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1" name="同心圆 26">
                <a:extLst>
                  <a:ext uri="{FF2B5EF4-FFF2-40B4-BE49-F238E27FC236}">
                    <a16:creationId xmlns:a16="http://schemas.microsoft.com/office/drawing/2014/main" id="{DD853521-A976-4186-BF13-B0B9C5D27828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2E3E8F81-EBDC-4DC1-A52A-DDDBA3CEAE34}"/>
                  </a:ext>
                </a:extLst>
              </p:cNvPr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20" name="TextBox 13">
              <a:extLst>
                <a:ext uri="{FF2B5EF4-FFF2-40B4-BE49-F238E27FC236}">
                  <a16:creationId xmlns:a16="http://schemas.microsoft.com/office/drawing/2014/main" id="{6E152947-A347-4CF0-82F8-85B35B282AC6}"/>
                </a:ext>
              </a:extLst>
            </p:cNvPr>
            <p:cNvSpPr txBox="1"/>
            <p:nvPr/>
          </p:nvSpPr>
          <p:spPr>
            <a:xfrm>
              <a:off x="3091875" y="1992817"/>
              <a:ext cx="723581" cy="6981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1EA4AD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03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EA4AD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24" name="MH_Others_2">
            <a:extLst>
              <a:ext uri="{FF2B5EF4-FFF2-40B4-BE49-F238E27FC236}">
                <a16:creationId xmlns:a16="http://schemas.microsoft.com/office/drawing/2014/main" id="{9362082F-4C4B-46EE-B495-44A223C3EB2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71047" y="285823"/>
            <a:ext cx="7065860" cy="3556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7" tIns="34284" rIns="68567" bIns="34284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FM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的优点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17F2FC-A48E-47A0-86BD-35721623E448}"/>
              </a:ext>
            </a:extLst>
          </p:cNvPr>
          <p:cNvSpPr txBox="1"/>
          <p:nvPr/>
        </p:nvSpPr>
        <p:spPr>
          <a:xfrm>
            <a:off x="2087724" y="3507854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3901730-6831-4743-86C8-42D463BCDA16}"/>
              </a:ext>
            </a:extLst>
          </p:cNvPr>
          <p:cNvSpPr txBox="1"/>
          <p:nvPr/>
        </p:nvSpPr>
        <p:spPr>
          <a:xfrm>
            <a:off x="871046" y="1448356"/>
            <a:ext cx="6659277" cy="2454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有许多不同的分解模型，例如矩阵分解，并行因子分析或专用模型，例如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SVD ++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PITF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或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FPMC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。这些模型的缺点是它们不适用于一般的预测任务，而仅适用于特殊的输入数据。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FM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是一种通用方法，可以通过特征工程来模拟大多数分解模型。这样，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FM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将特征工程的普遍性与分解模型的优越性结合在一起，以估计大范围分类变量之间的交互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（详细推导可见</a:t>
            </a:r>
            <a:r>
              <a:rPr lang="zh-CN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（赵衎衎等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zh-CN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因子分解机模型研究综述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[J].</a:t>
            </a:r>
            <a:r>
              <a:rPr lang="zh-CN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软件学报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,2019,30(03):799-821.DOI:10.13328/j.cnki.jos.005698.</a:t>
            </a:r>
            <a:r>
              <a:rPr lang="zh-CN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457200" algn="ctr"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0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4"/>
          <p:cNvSpPr txBox="1"/>
          <p:nvPr/>
        </p:nvSpPr>
        <p:spPr>
          <a:xfrm>
            <a:off x="150033" y="1178325"/>
            <a:ext cx="388253" cy="270031"/>
          </a:xfrm>
          <a:prstGeom prst="rect">
            <a:avLst/>
          </a:prstGeom>
        </p:spPr>
        <p:txBody>
          <a:bodyPr vert="horz" lIns="68559" tIns="34279" rIns="68559" bIns="34279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2ECAEE6-CA83-4DE3-81CD-567490AA95F9}"/>
              </a:ext>
            </a:extLst>
          </p:cNvPr>
          <p:cNvGrpSpPr/>
          <p:nvPr/>
        </p:nvGrpSpPr>
        <p:grpSpPr>
          <a:xfrm>
            <a:off x="133194" y="139573"/>
            <a:ext cx="648072" cy="648108"/>
            <a:chOff x="2881862" y="1781931"/>
            <a:chExt cx="1050058" cy="1050116"/>
          </a:xfrm>
        </p:grpSpPr>
        <p:grpSp>
          <p:nvGrpSpPr>
            <p:cNvPr id="19" name="组合 25">
              <a:extLst>
                <a:ext uri="{FF2B5EF4-FFF2-40B4-BE49-F238E27FC236}">
                  <a16:creationId xmlns:a16="http://schemas.microsoft.com/office/drawing/2014/main" id="{B44CDAB4-5B94-4070-86C0-1F313FAF5E68}"/>
                </a:ext>
              </a:extLst>
            </p:cNvPr>
            <p:cNvGrpSpPr/>
            <p:nvPr/>
          </p:nvGrpSpPr>
          <p:grpSpPr>
            <a:xfrm>
              <a:off x="2881862" y="1781931"/>
              <a:ext cx="1050058" cy="105011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1" name="同心圆 26">
                <a:extLst>
                  <a:ext uri="{FF2B5EF4-FFF2-40B4-BE49-F238E27FC236}">
                    <a16:creationId xmlns:a16="http://schemas.microsoft.com/office/drawing/2014/main" id="{DD853521-A976-4186-BF13-B0B9C5D27828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2E3E8F81-EBDC-4DC1-A52A-DDDBA3CEAE34}"/>
                  </a:ext>
                </a:extLst>
              </p:cNvPr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20" name="TextBox 13">
              <a:extLst>
                <a:ext uri="{FF2B5EF4-FFF2-40B4-BE49-F238E27FC236}">
                  <a16:creationId xmlns:a16="http://schemas.microsoft.com/office/drawing/2014/main" id="{6E152947-A347-4CF0-82F8-85B35B282AC6}"/>
                </a:ext>
              </a:extLst>
            </p:cNvPr>
            <p:cNvSpPr txBox="1"/>
            <p:nvPr/>
          </p:nvSpPr>
          <p:spPr>
            <a:xfrm>
              <a:off x="3091875" y="1992817"/>
              <a:ext cx="723581" cy="6981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1EA4AD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03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EA4AD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24" name="MH_Others_2">
            <a:extLst>
              <a:ext uri="{FF2B5EF4-FFF2-40B4-BE49-F238E27FC236}">
                <a16:creationId xmlns:a16="http://schemas.microsoft.com/office/drawing/2014/main" id="{9362082F-4C4B-46EE-B495-44A223C3EB2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71047" y="285823"/>
            <a:ext cx="7065860" cy="3556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7" tIns="34284" rIns="68567" bIns="34284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FM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的</a:t>
            </a:r>
            <a:r>
              <a:rPr lang="zh-CN" altLang="en-US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缺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17F2FC-A48E-47A0-86BD-35721623E448}"/>
              </a:ext>
            </a:extLst>
          </p:cNvPr>
          <p:cNvSpPr txBox="1"/>
          <p:nvPr/>
        </p:nvSpPr>
        <p:spPr>
          <a:xfrm>
            <a:off x="2087724" y="3507854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3901730-6831-4743-86C8-42D463BCDA16}"/>
              </a:ext>
            </a:extLst>
          </p:cNvPr>
          <p:cNvSpPr txBox="1"/>
          <p:nvPr/>
        </p:nvSpPr>
        <p:spPr>
          <a:xfrm>
            <a:off x="1043608" y="1242769"/>
            <a:ext cx="6120680" cy="2470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  <a:spcAft>
                <a:spcPts val="600"/>
              </a:spcAft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由于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FM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模型和数据组织形式的高维稀疏性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在大数据环境下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一方面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更多的上下文特征不断涌入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另一方面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数据规模不断增加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两者共同导致因子分解机的模型复杂度增加和训练数据增长。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  <a:spcAft>
                <a:spcPts val="600"/>
              </a:spcAft>
            </a:pPr>
            <a:r>
              <a:rPr lang="en-US" altLang="zh-CN" sz="1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zh-CN" sz="1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在标准</a:t>
            </a:r>
            <a:r>
              <a:rPr lang="en-US" altLang="zh-CN" sz="1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FM</a:t>
            </a:r>
            <a:r>
              <a:rPr lang="zh-CN" altLang="zh-CN" sz="1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</a:t>
            </a:r>
            <a:r>
              <a:rPr lang="zh-CN" altLang="en-US" sz="1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zh-CN" sz="1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所有特征之间相互平等</a:t>
            </a:r>
            <a:r>
              <a:rPr lang="zh-CN" altLang="en-US" sz="1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zh-CN" sz="1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类别和层次信息无法得到体现</a:t>
            </a:r>
            <a:r>
              <a:rPr lang="zh-CN" altLang="en-US" sz="1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sz="14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  <a:spcAft>
                <a:spcPts val="600"/>
              </a:spcAft>
            </a:pPr>
            <a:r>
              <a:rPr lang="en-US" altLang="zh-CN" sz="1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1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zh-CN" sz="1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由于</a:t>
            </a:r>
            <a:r>
              <a:rPr lang="en-US" altLang="zh-CN" sz="1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FM</a:t>
            </a:r>
            <a:r>
              <a:rPr lang="zh-CN" altLang="zh-CN" sz="1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表达式的整体非凸性</a:t>
            </a:r>
            <a:r>
              <a:rPr lang="zh-CN" altLang="en-US" sz="1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zh-CN" sz="1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标准</a:t>
            </a:r>
            <a:r>
              <a:rPr lang="en-US" altLang="zh-CN" sz="1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FM</a:t>
            </a:r>
            <a:r>
              <a:rPr lang="zh-CN" altLang="zh-CN" sz="1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基于梯度的优化</a:t>
            </a:r>
            <a:r>
              <a:rPr lang="zh-CN" altLang="en-US" sz="1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zh-CN" sz="14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其步长及正则化超参的选择都会影响到模型训练的收敛</a:t>
            </a:r>
            <a:r>
              <a:rPr lang="zh-CN" altLang="en-US" sz="1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894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 20"/>
          <p:cNvSpPr/>
          <p:nvPr/>
        </p:nvSpPr>
        <p:spPr>
          <a:xfrm>
            <a:off x="1129" y="2571751"/>
            <a:ext cx="9141743" cy="2570939"/>
          </a:xfrm>
          <a:custGeom>
            <a:avLst/>
            <a:gdLst>
              <a:gd name="connsiteX0" fmla="*/ 0 w 6907593"/>
              <a:gd name="connsiteY0" fmla="*/ 0 h 1776503"/>
              <a:gd name="connsiteX1" fmla="*/ 6907593 w 6907593"/>
              <a:gd name="connsiteY1" fmla="*/ 1776503 h 1776503"/>
              <a:gd name="connsiteX2" fmla="*/ 0 w 6907593"/>
              <a:gd name="connsiteY2" fmla="*/ 1776503 h 1776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07593" h="1776503">
                <a:moveTo>
                  <a:pt x="0" y="0"/>
                </a:moveTo>
                <a:lnTo>
                  <a:pt x="6907593" y="1776503"/>
                </a:lnTo>
                <a:lnTo>
                  <a:pt x="0" y="1776503"/>
                </a:lnTo>
                <a:close/>
              </a:path>
            </a:pathLst>
          </a:custGeom>
          <a:solidFill>
            <a:schemeClr val="accent1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3" tIns="32511" rIns="65023" bIns="32511"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 flipH="1">
            <a:off x="3496947" y="4154206"/>
            <a:ext cx="5645926" cy="988659"/>
          </a:xfrm>
          <a:custGeom>
            <a:avLst/>
            <a:gdLst>
              <a:gd name="connsiteX0" fmla="*/ 0 w 6907593"/>
              <a:gd name="connsiteY0" fmla="*/ 0 h 1776503"/>
              <a:gd name="connsiteX1" fmla="*/ 6907593 w 6907593"/>
              <a:gd name="connsiteY1" fmla="*/ 1776503 h 1776503"/>
              <a:gd name="connsiteX2" fmla="*/ 0 w 6907593"/>
              <a:gd name="connsiteY2" fmla="*/ 1776503 h 1776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07593" h="1776503">
                <a:moveTo>
                  <a:pt x="0" y="0"/>
                </a:moveTo>
                <a:lnTo>
                  <a:pt x="6907593" y="1776503"/>
                </a:lnTo>
                <a:lnTo>
                  <a:pt x="0" y="1776503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3" tIns="32511" rIns="65023" bIns="32511"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11"/>
          <p:cNvSpPr txBox="1"/>
          <p:nvPr/>
        </p:nvSpPr>
        <p:spPr>
          <a:xfrm>
            <a:off x="3983474" y="2056637"/>
            <a:ext cx="3240360" cy="558099"/>
          </a:xfrm>
          <a:prstGeom prst="rect">
            <a:avLst/>
          </a:prstGeom>
          <a:noFill/>
        </p:spPr>
        <p:txBody>
          <a:bodyPr wrap="square" lIns="65023" tIns="32511" rIns="65023" bIns="32511" rtlCol="0">
            <a:spAutoFit/>
          </a:bodyPr>
          <a:lstStyle/>
          <a:p>
            <a:pPr marL="0" lvl="1" algn="ctr"/>
            <a:r>
              <a:rPr lang="zh-CN" altLang="en-US" sz="32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5353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矩阵分解</a:t>
            </a:r>
            <a:endParaRPr lang="en-US" altLang="zh-CN" sz="3200" b="1" dirty="0">
              <a:solidFill>
                <a:srgbClr val="5353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V="1">
            <a:off x="4283131" y="1808090"/>
            <a:ext cx="0" cy="1420419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3"/>
          <p:cNvSpPr txBox="1"/>
          <p:nvPr/>
        </p:nvSpPr>
        <p:spPr>
          <a:xfrm>
            <a:off x="3029347" y="2982336"/>
            <a:ext cx="902574" cy="2461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PART 01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8D3CA2B-12A6-4589-9816-CE9BA803B787}"/>
              </a:ext>
            </a:extLst>
          </p:cNvPr>
          <p:cNvGrpSpPr/>
          <p:nvPr/>
        </p:nvGrpSpPr>
        <p:grpSpPr>
          <a:xfrm>
            <a:off x="2881862" y="1781931"/>
            <a:ext cx="1050058" cy="1050116"/>
            <a:chOff x="2881862" y="1781931"/>
            <a:chExt cx="1050058" cy="1050116"/>
          </a:xfrm>
        </p:grpSpPr>
        <p:grpSp>
          <p:nvGrpSpPr>
            <p:cNvPr id="2" name="组合 25"/>
            <p:cNvGrpSpPr/>
            <p:nvPr/>
          </p:nvGrpSpPr>
          <p:grpSpPr>
            <a:xfrm>
              <a:off x="2881862" y="1781931"/>
              <a:ext cx="1050058" cy="105011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7" name="同心圆 2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80808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80808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31" name="TextBox 13"/>
            <p:cNvSpPr txBox="1"/>
            <p:nvPr/>
          </p:nvSpPr>
          <p:spPr>
            <a:xfrm>
              <a:off x="3038388" y="1950967"/>
              <a:ext cx="882073" cy="7694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5000" b="1" dirty="0">
                  <a:solidFill>
                    <a:schemeClr val="accent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01</a:t>
              </a:r>
              <a:endParaRPr lang="zh-CN" altLang="en-US" sz="5000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12" name="原创设计师QQ598969553      _6">
            <a:extLst>
              <a:ext uri="{FF2B5EF4-FFF2-40B4-BE49-F238E27FC236}">
                <a16:creationId xmlns:a16="http://schemas.microsoft.com/office/drawing/2014/main" id="{3B4DA442-C389-4C63-B270-640FAF908E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8184" y="2659173"/>
            <a:ext cx="3318192" cy="36932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5" tIns="45717" rIns="91435" bIns="45717">
            <a:spAutoFit/>
          </a:bodyPr>
          <a:lstStyle/>
          <a:p>
            <a:pPr eaLnBrk="1" hangingPunct="1"/>
            <a:r>
              <a:rPr lang="zh-CN" altLang="en-US" dirty="0"/>
              <a:t>胡鑫、潘恩、危思宇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396429" y="1097532"/>
            <a:ext cx="1800200" cy="346220"/>
          </a:xfrm>
          <a:prstGeom prst="rect">
            <a:avLst/>
          </a:prstGeom>
        </p:spPr>
        <p:txBody>
          <a:bodyPr wrap="square" lIns="68551" tIns="34276" rIns="68551" bIns="34276">
            <a:spAutoFit/>
          </a:bodyPr>
          <a:lstStyle/>
          <a:p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论文给出算法：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B299C7E-6F4E-44F5-9A3D-4B7B6B031968}"/>
              </a:ext>
            </a:extLst>
          </p:cNvPr>
          <p:cNvGrpSpPr/>
          <p:nvPr/>
        </p:nvGrpSpPr>
        <p:grpSpPr>
          <a:xfrm>
            <a:off x="133194" y="139573"/>
            <a:ext cx="648072" cy="648108"/>
            <a:chOff x="2881862" y="1781931"/>
            <a:chExt cx="1050058" cy="1050116"/>
          </a:xfrm>
        </p:grpSpPr>
        <p:grpSp>
          <p:nvGrpSpPr>
            <p:cNvPr id="33" name="组合 25">
              <a:extLst>
                <a:ext uri="{FF2B5EF4-FFF2-40B4-BE49-F238E27FC236}">
                  <a16:creationId xmlns:a16="http://schemas.microsoft.com/office/drawing/2014/main" id="{5E5B274F-5CFE-4DB8-BB34-79AB119317BA}"/>
                </a:ext>
              </a:extLst>
            </p:cNvPr>
            <p:cNvGrpSpPr/>
            <p:nvPr/>
          </p:nvGrpSpPr>
          <p:grpSpPr>
            <a:xfrm>
              <a:off x="2881862" y="1781931"/>
              <a:ext cx="1050058" cy="105011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5" name="同心圆 26">
                <a:extLst>
                  <a:ext uri="{FF2B5EF4-FFF2-40B4-BE49-F238E27FC236}">
                    <a16:creationId xmlns:a16="http://schemas.microsoft.com/office/drawing/2014/main" id="{7E711091-AE59-4778-9B42-DBBD87C6CA82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80808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11256CDD-51EF-47D6-97EA-7E8F0D11D5B5}"/>
                  </a:ext>
                </a:extLst>
              </p:cNvPr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80808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34" name="TextBox 13">
              <a:extLst>
                <a:ext uri="{FF2B5EF4-FFF2-40B4-BE49-F238E27FC236}">
                  <a16:creationId xmlns:a16="http://schemas.microsoft.com/office/drawing/2014/main" id="{DF2BF8E1-6B1D-4B9A-821C-FD0CA9083D45}"/>
                </a:ext>
              </a:extLst>
            </p:cNvPr>
            <p:cNvSpPr txBox="1"/>
            <p:nvPr/>
          </p:nvSpPr>
          <p:spPr>
            <a:xfrm>
              <a:off x="3091875" y="1992817"/>
              <a:ext cx="723581" cy="6981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accent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02</a:t>
              </a:r>
              <a:endParaRPr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37" name="MH_Others_2">
            <a:extLst>
              <a:ext uri="{FF2B5EF4-FFF2-40B4-BE49-F238E27FC236}">
                <a16:creationId xmlns:a16="http://schemas.microsoft.com/office/drawing/2014/main" id="{86A5C0A0-74A0-42AA-BFD8-47996022562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71047" y="285823"/>
            <a:ext cx="7065860" cy="3556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7" tIns="34284" rIns="68567" bIns="34284" numCol="1" spcCol="0" rtlCol="0" fromWordArt="0" anchor="ctr" anchorCtr="0" forceAA="0" compatLnSpc="1">
            <a:noAutofit/>
          </a:bodyPr>
          <a:lstStyle/>
          <a:p>
            <a:r>
              <a:rPr lang="zh-CN" altLang="en-US" sz="2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推导过程</a:t>
            </a:r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6429" y="1563029"/>
            <a:ext cx="6223736" cy="3312368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CE0CDF7-7DDC-4761-A248-AAB8FABC9E84}"/>
              </a:ext>
            </a:extLst>
          </p:cNvPr>
          <p:cNvSpPr/>
          <p:nvPr/>
        </p:nvSpPr>
        <p:spPr>
          <a:xfrm>
            <a:off x="2411760" y="978254"/>
            <a:ext cx="44644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时间代价太大！</a:t>
            </a:r>
            <a:endParaRPr lang="zh-CN" altLang="en-US" sz="3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436096" y="3348796"/>
            <a:ext cx="2088232" cy="315443"/>
          </a:xfrm>
          <a:prstGeom prst="rect">
            <a:avLst/>
          </a:prstGeom>
        </p:spPr>
        <p:txBody>
          <a:bodyPr wrap="square" lIns="68551" tIns="34276" rIns="68551" bIns="34276">
            <a:spAutoFit/>
          </a:bodyPr>
          <a:lstStyle/>
          <a:p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心脏病数据集（同上）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436096" y="2224022"/>
            <a:ext cx="3528392" cy="315443"/>
          </a:xfrm>
          <a:prstGeom prst="rect">
            <a:avLst/>
          </a:prstGeom>
        </p:spPr>
        <p:txBody>
          <a:bodyPr wrap="square" lIns="68551" tIns="34276" rIns="68551" bIns="34276">
            <a:spAutoFit/>
          </a:bodyPr>
          <a:lstStyle/>
          <a:p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蘑菇数据集（迭代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次，隐向量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8205" y="2709701"/>
            <a:ext cx="3276649" cy="4595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8205" y="3796672"/>
            <a:ext cx="33909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7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434979" y="930640"/>
            <a:ext cx="2912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逻辑损失函数</a:t>
            </a:r>
            <a:r>
              <a:rPr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全样本</a:t>
            </a:r>
            <a:r>
              <a:rPr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347864" y="773535"/>
                <a:ext cx="2912272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𝑙𝑛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16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773535"/>
                <a:ext cx="2912272" cy="756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395536" y="255957"/>
            <a:ext cx="40815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为什么有两种逻辑损失函数？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4041" y="1707654"/>
            <a:ext cx="6176014" cy="2006937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063415" y="3687885"/>
            <a:ext cx="2685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1600">
                <a:latin typeface="黑体" panose="02010609060101010101" pitchFamily="49" charset="-122"/>
                <a:ea typeface="黑体" panose="02010609060101010101" pitchFamily="49" charset="-122"/>
              </a:rPr>
              <a:t>深度学习推荐系统</a:t>
            </a:r>
            <a:r>
              <a:rPr lang="en-US" altLang="zh-CN" sz="1600">
                <a:latin typeface="黑体" panose="02010609060101010101" pitchFamily="49" charset="-122"/>
                <a:ea typeface="黑体" panose="02010609060101010101" pitchFamily="49" charset="-122"/>
              </a:rPr>
              <a:t>》p31</a:t>
            </a:r>
            <a:endParaRPr lang="zh-CN" altLang="en-US" sz="16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941374" y="4371950"/>
            <a:ext cx="3095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负样本表示方式不同！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99592" y="2457299"/>
            <a:ext cx="1080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区别：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1600B72-90F3-4CAF-9CE4-7EBE17389CB0}"/>
              </a:ext>
            </a:extLst>
          </p:cNvPr>
          <p:cNvSpPr txBox="1"/>
          <p:nvPr/>
        </p:nvSpPr>
        <p:spPr>
          <a:xfrm>
            <a:off x="6063415" y="672497"/>
            <a:ext cx="1328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[-1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1]</a:t>
            </a:r>
            <a:endParaRPr lang="zh-CN" altLang="en-US" sz="2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3F50F2A-0299-4C67-8060-96F45D133F64}"/>
              </a:ext>
            </a:extLst>
          </p:cNvPr>
          <p:cNvSpPr txBox="1"/>
          <p:nvPr/>
        </p:nvSpPr>
        <p:spPr>
          <a:xfrm>
            <a:off x="5796136" y="2725841"/>
            <a:ext cx="1328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[0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1]</a:t>
            </a:r>
            <a:endParaRPr lang="zh-CN" altLang="en-US" sz="2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399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E70DA0E-71D2-45D3-9B6A-4AD0D48841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7" t="11136" r="4167" b="9321"/>
          <a:stretch/>
        </p:blipFill>
        <p:spPr>
          <a:xfrm>
            <a:off x="323528" y="915566"/>
            <a:ext cx="4824536" cy="36004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BBB2CD9-66CD-476B-95EF-909D37934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901357"/>
            <a:ext cx="3400425" cy="35052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1520" y="299432"/>
            <a:ext cx="3060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蘑菇数据集预测结果：</a:t>
            </a:r>
          </a:p>
        </p:txBody>
      </p:sp>
    </p:spTree>
    <p:extLst>
      <p:ext uri="{BB962C8B-B14F-4D97-AF65-F5344CB8AC3E}">
        <p14:creationId xmlns:p14="http://schemas.microsoft.com/office/powerpoint/2010/main" val="230167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D21AF7A-76F9-47A1-991B-6B28F8246F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22" t="13372" r="5833" b="8458"/>
          <a:stretch/>
        </p:blipFill>
        <p:spPr>
          <a:xfrm>
            <a:off x="107504" y="771550"/>
            <a:ext cx="5400600" cy="403244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3AF800D-2FAB-480E-B009-CB912D785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757" y="987549"/>
            <a:ext cx="3381375" cy="36004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1520" y="299432"/>
            <a:ext cx="3060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心脏病数据集预测结果：</a:t>
            </a:r>
          </a:p>
        </p:txBody>
      </p:sp>
    </p:spTree>
    <p:extLst>
      <p:ext uri="{BB962C8B-B14F-4D97-AF65-F5344CB8AC3E}">
        <p14:creationId xmlns:p14="http://schemas.microsoft.com/office/powerpoint/2010/main" val="376512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 20"/>
          <p:cNvSpPr/>
          <p:nvPr/>
        </p:nvSpPr>
        <p:spPr>
          <a:xfrm>
            <a:off x="1129" y="2571751"/>
            <a:ext cx="9141743" cy="2570939"/>
          </a:xfrm>
          <a:custGeom>
            <a:avLst/>
            <a:gdLst>
              <a:gd name="connsiteX0" fmla="*/ 0 w 6907593"/>
              <a:gd name="connsiteY0" fmla="*/ 0 h 1776503"/>
              <a:gd name="connsiteX1" fmla="*/ 6907593 w 6907593"/>
              <a:gd name="connsiteY1" fmla="*/ 1776503 h 1776503"/>
              <a:gd name="connsiteX2" fmla="*/ 0 w 6907593"/>
              <a:gd name="connsiteY2" fmla="*/ 1776503 h 1776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07593" h="1776503">
                <a:moveTo>
                  <a:pt x="0" y="0"/>
                </a:moveTo>
                <a:lnTo>
                  <a:pt x="6907593" y="1776503"/>
                </a:lnTo>
                <a:lnTo>
                  <a:pt x="0" y="1776503"/>
                </a:lnTo>
                <a:close/>
              </a:path>
            </a:pathLst>
          </a:custGeom>
          <a:solidFill>
            <a:schemeClr val="accent1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3" tIns="32511" rIns="65023" bIns="32511"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 flipH="1">
            <a:off x="3496947" y="4154206"/>
            <a:ext cx="5645926" cy="988659"/>
          </a:xfrm>
          <a:custGeom>
            <a:avLst/>
            <a:gdLst>
              <a:gd name="connsiteX0" fmla="*/ 0 w 6907593"/>
              <a:gd name="connsiteY0" fmla="*/ 0 h 1776503"/>
              <a:gd name="connsiteX1" fmla="*/ 6907593 w 6907593"/>
              <a:gd name="connsiteY1" fmla="*/ 1776503 h 1776503"/>
              <a:gd name="connsiteX2" fmla="*/ 0 w 6907593"/>
              <a:gd name="connsiteY2" fmla="*/ 1776503 h 1776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07593" h="1776503">
                <a:moveTo>
                  <a:pt x="0" y="0"/>
                </a:moveTo>
                <a:lnTo>
                  <a:pt x="6907593" y="1776503"/>
                </a:lnTo>
                <a:lnTo>
                  <a:pt x="0" y="1776503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3" tIns="32511" rIns="65023" bIns="32511"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68">
            <a:extLst>
              <a:ext uri="{FF2B5EF4-FFF2-40B4-BE49-F238E27FC236}">
                <a16:creationId xmlns:a16="http://schemas.microsoft.com/office/drawing/2014/main" id="{B42BCC56-93B2-4D98-BC76-B4C969F10C02}"/>
              </a:ext>
            </a:extLst>
          </p:cNvPr>
          <p:cNvGrpSpPr/>
          <p:nvPr/>
        </p:nvGrpSpPr>
        <p:grpSpPr>
          <a:xfrm>
            <a:off x="26316" y="222697"/>
            <a:ext cx="2026416" cy="643251"/>
            <a:chOff x="632405" y="3440667"/>
            <a:chExt cx="2026416" cy="64325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92F0B346-19AB-43D6-9DF0-90C5BA07DF08}"/>
                </a:ext>
              </a:extLst>
            </p:cNvPr>
            <p:cNvSpPr/>
            <p:nvPr/>
          </p:nvSpPr>
          <p:spPr bwMode="auto">
            <a:xfrm>
              <a:off x="632405" y="3440667"/>
              <a:ext cx="2026416" cy="643251"/>
            </a:xfrm>
            <a:custGeom>
              <a:avLst/>
              <a:gdLst>
                <a:gd name="T0" fmla="*/ 1984 w 2306"/>
                <a:gd name="T1" fmla="*/ 732 h 732"/>
                <a:gd name="T2" fmla="*/ 0 w 2306"/>
                <a:gd name="T3" fmla="*/ 732 h 732"/>
                <a:gd name="T4" fmla="*/ 321 w 2306"/>
                <a:gd name="T5" fmla="*/ 366 h 732"/>
                <a:gd name="T6" fmla="*/ 0 w 2306"/>
                <a:gd name="T7" fmla="*/ 0 h 732"/>
                <a:gd name="T8" fmla="*/ 1984 w 2306"/>
                <a:gd name="T9" fmla="*/ 0 h 732"/>
                <a:gd name="T10" fmla="*/ 2306 w 2306"/>
                <a:gd name="T11" fmla="*/ 366 h 732"/>
                <a:gd name="T12" fmla="*/ 1984 w 2306"/>
                <a:gd name="T13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06" h="732">
                  <a:moveTo>
                    <a:pt x="1984" y="732"/>
                  </a:moveTo>
                  <a:lnTo>
                    <a:pt x="0" y="732"/>
                  </a:lnTo>
                  <a:lnTo>
                    <a:pt x="321" y="366"/>
                  </a:lnTo>
                  <a:lnTo>
                    <a:pt x="0" y="0"/>
                  </a:lnTo>
                  <a:lnTo>
                    <a:pt x="1984" y="0"/>
                  </a:lnTo>
                  <a:lnTo>
                    <a:pt x="2306" y="366"/>
                  </a:lnTo>
                  <a:lnTo>
                    <a:pt x="1984" y="7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TextBox 72">
              <a:extLst>
                <a:ext uri="{FF2B5EF4-FFF2-40B4-BE49-F238E27FC236}">
                  <a16:creationId xmlns:a16="http://schemas.microsoft.com/office/drawing/2014/main" id="{F00036C4-F5BF-4931-9C95-6F25B5B4DC61}"/>
                </a:ext>
              </a:extLst>
            </p:cNvPr>
            <p:cNvSpPr txBox="1"/>
            <p:nvPr/>
          </p:nvSpPr>
          <p:spPr>
            <a:xfrm>
              <a:off x="1091615" y="357762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prstClr val="white"/>
                  </a:solidFill>
                  <a:latin typeface="Impact" panose="020B0806030902050204" pitchFamily="34" charset="0"/>
                </a:rPr>
                <a:t>参考文献</a:t>
              </a: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5B9E1778-8C05-4715-8404-E7209F7310A1}"/>
              </a:ext>
            </a:extLst>
          </p:cNvPr>
          <p:cNvSpPr txBox="1"/>
          <p:nvPr/>
        </p:nvSpPr>
        <p:spPr>
          <a:xfrm>
            <a:off x="887053" y="1563638"/>
            <a:ext cx="7369894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核心参考文献：</a:t>
            </a:r>
            <a:endParaRPr lang="en-US" altLang="zh-CN"/>
          </a:p>
          <a:p>
            <a:r>
              <a:rPr lang="en-US" altLang="zh-CN"/>
              <a:t>[1].</a:t>
            </a:r>
            <a:r>
              <a:rPr lang="zh-CN" altLang="en-US"/>
              <a:t> </a:t>
            </a:r>
            <a:r>
              <a:rPr lang="en-US" altLang="zh-CN" sz="2000"/>
              <a:t>Rendle S. Factorization machines[C]//2010 IEEE International conference on data mining. IEEE, 2010: 995-1000.</a:t>
            </a:r>
          </a:p>
          <a:p>
            <a:endParaRPr lang="en-US" altLang="zh-CN" sz="2000"/>
          </a:p>
          <a:p>
            <a:r>
              <a:rPr lang="zh-CN" altLang="en-US"/>
              <a:t>编程方法公式参考：</a:t>
            </a:r>
            <a:endParaRPr lang="en-US" altLang="zh-CN"/>
          </a:p>
          <a:p>
            <a:r>
              <a:rPr lang="en-US" altLang="zh-CN"/>
              <a:t>[2].</a:t>
            </a:r>
            <a:r>
              <a:rPr lang="zh-CN" altLang="en-US"/>
              <a:t> </a:t>
            </a:r>
            <a:r>
              <a:rPr lang="en-US" altLang="zh-CN" sz="2000"/>
              <a:t>Rendle S. Factorization machines with libfm[J]. ACM Transactions on Intelligent Systems and Technology (TIST), 2012, 3(3): 1-22.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24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 20"/>
          <p:cNvSpPr/>
          <p:nvPr/>
        </p:nvSpPr>
        <p:spPr>
          <a:xfrm>
            <a:off x="1129" y="2571751"/>
            <a:ext cx="9141743" cy="2570939"/>
          </a:xfrm>
          <a:custGeom>
            <a:avLst/>
            <a:gdLst>
              <a:gd name="connsiteX0" fmla="*/ 0 w 6907593"/>
              <a:gd name="connsiteY0" fmla="*/ 0 h 1776503"/>
              <a:gd name="connsiteX1" fmla="*/ 6907593 w 6907593"/>
              <a:gd name="connsiteY1" fmla="*/ 1776503 h 1776503"/>
              <a:gd name="connsiteX2" fmla="*/ 0 w 6907593"/>
              <a:gd name="connsiteY2" fmla="*/ 1776503 h 1776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07593" h="1776503">
                <a:moveTo>
                  <a:pt x="0" y="0"/>
                </a:moveTo>
                <a:lnTo>
                  <a:pt x="6907593" y="1776503"/>
                </a:lnTo>
                <a:lnTo>
                  <a:pt x="0" y="1776503"/>
                </a:lnTo>
                <a:close/>
              </a:path>
            </a:pathLst>
          </a:custGeom>
          <a:solidFill>
            <a:schemeClr val="accent1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3" tIns="32511" rIns="65023" bIns="32511"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 flipH="1">
            <a:off x="3496947" y="4154206"/>
            <a:ext cx="5645926" cy="988659"/>
          </a:xfrm>
          <a:custGeom>
            <a:avLst/>
            <a:gdLst>
              <a:gd name="connsiteX0" fmla="*/ 0 w 6907593"/>
              <a:gd name="connsiteY0" fmla="*/ 0 h 1776503"/>
              <a:gd name="connsiteX1" fmla="*/ 6907593 w 6907593"/>
              <a:gd name="connsiteY1" fmla="*/ 1776503 h 1776503"/>
              <a:gd name="connsiteX2" fmla="*/ 0 w 6907593"/>
              <a:gd name="connsiteY2" fmla="*/ 1776503 h 1776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07593" h="1776503">
                <a:moveTo>
                  <a:pt x="0" y="0"/>
                </a:moveTo>
                <a:lnTo>
                  <a:pt x="6907593" y="1776503"/>
                </a:lnTo>
                <a:lnTo>
                  <a:pt x="0" y="1776503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3" tIns="32511" rIns="65023" bIns="32511"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11"/>
          <p:cNvSpPr txBox="1"/>
          <p:nvPr/>
        </p:nvSpPr>
        <p:spPr>
          <a:xfrm>
            <a:off x="3851920" y="2056639"/>
            <a:ext cx="3240360" cy="681210"/>
          </a:xfrm>
          <a:prstGeom prst="rect">
            <a:avLst/>
          </a:prstGeom>
          <a:noFill/>
        </p:spPr>
        <p:txBody>
          <a:bodyPr wrap="square" lIns="65023" tIns="32511" rIns="65023" bIns="32511" rtlCol="0">
            <a:spAutoFit/>
          </a:bodyPr>
          <a:lstStyle/>
          <a:p>
            <a:pPr marL="0" lvl="1" algn="ctr"/>
            <a:r>
              <a:rPr lang="zh-CN" altLang="en-US" sz="4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solidFill>
                  <a:srgbClr val="5353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FFM</a:t>
            </a:r>
          </a:p>
        </p:txBody>
      </p:sp>
      <p:cxnSp>
        <p:nvCxnSpPr>
          <p:cNvPr id="24" name="直接连接符 23"/>
          <p:cNvCxnSpPr/>
          <p:nvPr/>
        </p:nvCxnSpPr>
        <p:spPr>
          <a:xfrm flipV="1">
            <a:off x="4283131" y="1808090"/>
            <a:ext cx="0" cy="1420419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3"/>
          <p:cNvSpPr txBox="1"/>
          <p:nvPr/>
        </p:nvSpPr>
        <p:spPr>
          <a:xfrm>
            <a:off x="3029347" y="2982336"/>
            <a:ext cx="902574" cy="2461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PART 03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2" name="组合 25"/>
          <p:cNvGrpSpPr/>
          <p:nvPr/>
        </p:nvGrpSpPr>
        <p:grpSpPr>
          <a:xfrm>
            <a:off x="2881862" y="1781931"/>
            <a:ext cx="1050058" cy="105011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7" name="同心圆 2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1" name="TextBox 13"/>
          <p:cNvSpPr txBox="1"/>
          <p:nvPr/>
        </p:nvSpPr>
        <p:spPr>
          <a:xfrm>
            <a:off x="3038388" y="1950967"/>
            <a:ext cx="882073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5000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03</a:t>
            </a:r>
            <a:endParaRPr lang="zh-CN" altLang="en-US" sz="5000" b="1" dirty="0">
              <a:solidFill>
                <a:schemeClr val="accent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1" name="原创设计师QQ598969553      _6">
            <a:extLst>
              <a:ext uri="{FF2B5EF4-FFF2-40B4-BE49-F238E27FC236}">
                <a16:creationId xmlns:a16="http://schemas.microsoft.com/office/drawing/2014/main" id="{2606A0E0-1689-440C-A352-A9C37F9AAD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3906" y="2739416"/>
            <a:ext cx="3318192" cy="36932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5" tIns="45717" rIns="91435" bIns="45717">
            <a:spAutoFit/>
          </a:bodyPr>
          <a:lstStyle/>
          <a:p>
            <a:pPr eaLnBrk="1" hangingPunct="1"/>
            <a:r>
              <a:rPr lang="zh-CN" altLang="en-US"/>
              <a:t>欧阳乾弘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554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2051720" y="2375838"/>
                <a:ext cx="4606069" cy="8109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𝐹𝐹𝑀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𝑾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2375838"/>
                <a:ext cx="4606069" cy="8109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683568" y="2550502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核心：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807221" y="4031449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预测公式？损失函数？迭代方法？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83568" y="987574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原理：“见人发货”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807220" y="3424473"/>
                <a:ext cx="65812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>
                    <a:latin typeface="黑体" panose="02010609060101010101" pitchFamily="49" charset="-122"/>
                    <a:ea typeface="黑体" panose="02010609060101010101" pitchFamily="49" charset="-122"/>
                  </a:rPr>
                  <a:t>参数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𝑾</m:t>
                    </m:r>
                  </m:oMath>
                </a14:m>
                <a:r>
                  <a:rPr lang="zh-CN" altLang="en-US" b="1">
                    <a:latin typeface="黑体" panose="02010609060101010101" pitchFamily="49" charset="-122"/>
                    <a:ea typeface="黑体" panose="02010609060101010101" pitchFamily="49" charset="-122"/>
                  </a:rPr>
                  <a:t> 是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𝒑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zh-CN" altLang="en-US" b="1">
                    <a:latin typeface="黑体" panose="02010609060101010101" pitchFamily="49" charset="-122"/>
                    <a:ea typeface="黑体" panose="02010609060101010101" pitchFamily="49" charset="-122"/>
                  </a:rPr>
                  <a:t> 的</a:t>
                </a:r>
                <a:r>
                  <a:rPr lang="zh-CN" altLang="en-US" b="1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三维数组</a:t>
                </a:r>
                <a:r>
                  <a:rPr lang="zh-CN" altLang="en-US" b="1">
                    <a:latin typeface="黑体" panose="02010609060101010101" pitchFamily="49" charset="-122"/>
                    <a:ea typeface="黑体" panose="02010609060101010101" pitchFamily="49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b="1">
                    <a:latin typeface="黑体" panose="02010609060101010101" pitchFamily="49" charset="-122"/>
                    <a:ea typeface="黑体" panose="02010609060101010101" pitchFamily="49" charset="-122"/>
                  </a:rPr>
                  <a:t> 是某个观测的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𝒑</m:t>
                    </m:r>
                  </m:oMath>
                </a14:m>
                <a:r>
                  <a:rPr lang="en-US" altLang="zh-CN" b="1">
                    <a:latin typeface="黑体" panose="02010609060101010101" pitchFamily="49" charset="-122"/>
                    <a:ea typeface="黑体" panose="02010609060101010101" pitchFamily="49" charset="-122"/>
                  </a:rPr>
                  <a:t> </a:t>
                </a:r>
                <a:r>
                  <a:rPr lang="zh-CN" altLang="en-US" b="1">
                    <a:latin typeface="黑体" panose="02010609060101010101" pitchFamily="49" charset="-122"/>
                    <a:ea typeface="黑体" panose="02010609060101010101" pitchFamily="49" charset="-122"/>
                  </a:rPr>
                  <a:t>维向量</a:t>
                </a: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220" y="3424473"/>
                <a:ext cx="6581204" cy="369332"/>
              </a:xfrm>
              <a:prstGeom prst="rect">
                <a:avLst/>
              </a:prstGeom>
              <a:blipFill>
                <a:blip r:embed="rId4"/>
                <a:stretch>
                  <a:fillRect l="-741" t="-13333" r="-741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683568" y="1760327"/>
            <a:ext cx="439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当前任务： 解决二分类问题</a:t>
            </a:r>
          </a:p>
        </p:txBody>
      </p:sp>
    </p:spTree>
    <p:extLst>
      <p:ext uri="{BB962C8B-B14F-4D97-AF65-F5344CB8AC3E}">
        <p14:creationId xmlns:p14="http://schemas.microsoft.com/office/powerpoint/2010/main" val="57606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899592" y="1059582"/>
            <a:ext cx="5544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预测时，要加常数项和一次项，代入逻辑函数：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935659" y="4006389"/>
                <a:ext cx="4498476" cy="578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,   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59" y="4006389"/>
                <a:ext cx="4498476" cy="5782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/>
          <p:cNvGrpSpPr/>
          <p:nvPr/>
        </p:nvGrpSpPr>
        <p:grpSpPr>
          <a:xfrm>
            <a:off x="899592" y="1738397"/>
            <a:ext cx="5762625" cy="901854"/>
            <a:chOff x="1403647" y="1635646"/>
            <a:chExt cx="5762625" cy="90185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/>
            <a:srcRect t="7174"/>
            <a:stretch/>
          </p:blipFill>
          <p:spPr>
            <a:xfrm>
              <a:off x="1403647" y="1635646"/>
              <a:ext cx="5762625" cy="901854"/>
            </a:xfrm>
            <a:prstGeom prst="rect">
              <a:avLst/>
            </a:prstGeom>
          </p:spPr>
        </p:pic>
        <p:cxnSp>
          <p:nvCxnSpPr>
            <p:cNvPr id="8" name="直接连接符 7"/>
            <p:cNvCxnSpPr/>
            <p:nvPr/>
          </p:nvCxnSpPr>
          <p:spPr>
            <a:xfrm>
              <a:off x="2267744" y="2067694"/>
              <a:ext cx="3168352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/>
          <p:cNvSpPr/>
          <p:nvPr/>
        </p:nvSpPr>
        <p:spPr>
          <a:xfrm>
            <a:off x="1115616" y="2894613"/>
            <a:ext cx="784887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050">
                <a:solidFill>
                  <a:srgbClr val="222222"/>
                </a:solidFill>
                <a:latin typeface="Arial" panose="020B0604020202020204" pitchFamily="34" charset="0"/>
              </a:rPr>
              <a:t>Juan Y, Zhuang Y, Chin W S, et al. Field-aware factorization machines for CTR prediction[C]. </a:t>
            </a:r>
          </a:p>
          <a:p>
            <a:pPr algn="r"/>
            <a:r>
              <a:rPr lang="en-US" altLang="zh-CN" sz="1050">
                <a:solidFill>
                  <a:srgbClr val="222222"/>
                </a:solidFill>
                <a:latin typeface="Arial" panose="020B0604020202020204" pitchFamily="34" charset="0"/>
              </a:rPr>
              <a:t>Proceedings of the 10th ACM conference on recommender systems. 2016: pp47.</a:t>
            </a:r>
            <a:endParaRPr lang="zh-CN" alt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935659" y="3507854"/>
                <a:ext cx="4358629" cy="3359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𝐹𝐹𝑀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𝑾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59" y="3507854"/>
                <a:ext cx="4358629" cy="335926"/>
              </a:xfrm>
              <a:prstGeom prst="rect">
                <a:avLst/>
              </a:prstGeom>
              <a:blipFill>
                <a:blip r:embed="rId5"/>
                <a:stretch>
                  <a:fillRect l="-1538" r="-1678" b="-232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402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467544" y="699542"/>
            <a:ext cx="1872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逻辑损失函数</a:t>
            </a:r>
            <a:r>
              <a:rPr lang="zh-CN" altLang="en-US" sz="2000" b="1" smtClean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sz="2000" b="1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b="1" smtClean="0">
                <a:latin typeface="黑体" panose="02010609060101010101" pitchFamily="49" charset="-122"/>
                <a:ea typeface="黑体" panose="02010609060101010101" pitchFamily="49" charset="-122"/>
              </a:rPr>
              <a:t>（全样本）</a:t>
            </a:r>
            <a:endParaRPr lang="zh-CN" altLang="en-US" sz="20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2519211" y="555526"/>
                <a:ext cx="5515934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160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211" y="555526"/>
                <a:ext cx="5515934" cy="7562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395536" y="2931790"/>
            <a:ext cx="5472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mtClean="0">
                <a:latin typeface="黑体" panose="02010609060101010101" pitchFamily="49" charset="-122"/>
                <a:ea typeface="黑体" panose="02010609060101010101" pitchFamily="49" charset="-122"/>
              </a:rPr>
              <a:t>回顾</a:t>
            </a:r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因子分解</a:t>
            </a:r>
            <a:r>
              <a:rPr lang="zh-CN" altLang="en-US" sz="2000" b="1" smtClean="0">
                <a:latin typeface="黑体" panose="02010609060101010101" pitchFamily="49" charset="-122"/>
                <a:ea typeface="黑体" panose="02010609060101010101" pitchFamily="49" charset="-122"/>
              </a:rPr>
              <a:t>机部分对损失函数的解释：</a:t>
            </a:r>
            <a:endParaRPr lang="zh-CN" altLang="en-US" sz="20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519211" y="1635646"/>
                <a:ext cx="3661066" cy="8850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𝑟𝑒𝑠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600" b="1" i="1">
                                                  <a:latin typeface="Cambria Math" panose="02040503050406030204" pitchFamily="18" charset="0"/>
                                                </a:rPr>
                                                <m:t>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  <m:t>𝑗𝑙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sz="160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211" y="1635646"/>
                <a:ext cx="3661066" cy="8850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1284831" y="1893505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latin typeface="黑体" panose="02010609060101010101" pitchFamily="49" charset="-122"/>
                <a:ea typeface="黑体" panose="02010609060101010101" pitchFamily="49" charset="-122"/>
              </a:rPr>
              <a:t>约束项：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1386304" y="3622736"/>
                <a:ext cx="5926879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𝑙𝑛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16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304" y="3622736"/>
                <a:ext cx="5926879" cy="7562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258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11" grpId="0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827584" y="1275606"/>
            <a:ext cx="792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迭代方法： </a:t>
            </a:r>
            <a:r>
              <a:rPr lang="en-US" altLang="zh-CN" sz="24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AdaGrad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自适应学习率 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+ 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随机梯度下降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  <a:p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           </a:t>
            </a:r>
            <a:r>
              <a:rPr lang="en-US" altLang="zh-CN" sz="24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Early Stopping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提前终止法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95736" y="2643177"/>
            <a:ext cx="4608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直接梯度下降</a:t>
            </a:r>
            <a:r>
              <a:rPr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随机梯度下降不行吗？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299642" y="3579862"/>
            <a:ext cx="6256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回顾矩阵分解的内容，隐向量维数对拟合效果的影响</a:t>
            </a:r>
          </a:p>
        </p:txBody>
      </p:sp>
    </p:spTree>
    <p:extLst>
      <p:ext uri="{BB962C8B-B14F-4D97-AF65-F5344CB8AC3E}">
        <p14:creationId xmlns:p14="http://schemas.microsoft.com/office/powerpoint/2010/main" val="40868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802E4E5A-97B3-4369-B4C3-7A203FB51F62}"/>
              </a:ext>
            </a:extLst>
          </p:cNvPr>
          <p:cNvGrpSpPr/>
          <p:nvPr/>
        </p:nvGrpSpPr>
        <p:grpSpPr>
          <a:xfrm>
            <a:off x="107504" y="123478"/>
            <a:ext cx="648072" cy="648108"/>
            <a:chOff x="2881862" y="1781931"/>
            <a:chExt cx="1050058" cy="1050116"/>
          </a:xfrm>
        </p:grpSpPr>
        <p:grpSp>
          <p:nvGrpSpPr>
            <p:cNvPr id="41" name="组合 25">
              <a:extLst>
                <a:ext uri="{FF2B5EF4-FFF2-40B4-BE49-F238E27FC236}">
                  <a16:creationId xmlns:a16="http://schemas.microsoft.com/office/drawing/2014/main" id="{0101EE52-22F4-426D-9C24-CA7510741846}"/>
                </a:ext>
              </a:extLst>
            </p:cNvPr>
            <p:cNvGrpSpPr/>
            <p:nvPr/>
          </p:nvGrpSpPr>
          <p:grpSpPr>
            <a:xfrm>
              <a:off x="2881862" y="1781931"/>
              <a:ext cx="1050058" cy="105011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3" name="同心圆 26">
                <a:extLst>
                  <a:ext uri="{FF2B5EF4-FFF2-40B4-BE49-F238E27FC236}">
                    <a16:creationId xmlns:a16="http://schemas.microsoft.com/office/drawing/2014/main" id="{64A425E1-62F7-4376-8051-BAD43881F2D4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80808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17AB1C19-6FF6-4076-A7D5-2BC6E87C7C35}"/>
                  </a:ext>
                </a:extLst>
              </p:cNvPr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80808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42" name="TextBox 13">
              <a:extLst>
                <a:ext uri="{FF2B5EF4-FFF2-40B4-BE49-F238E27FC236}">
                  <a16:creationId xmlns:a16="http://schemas.microsoft.com/office/drawing/2014/main" id="{3AEC4940-4F79-447B-96CD-0B34CDF80FEE}"/>
                </a:ext>
              </a:extLst>
            </p:cNvPr>
            <p:cNvSpPr txBox="1"/>
            <p:nvPr/>
          </p:nvSpPr>
          <p:spPr>
            <a:xfrm>
              <a:off x="3091874" y="1992817"/>
              <a:ext cx="723582" cy="6283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accent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01</a:t>
              </a:r>
              <a:endParaRPr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48" name="MH_Others_2">
            <a:extLst>
              <a:ext uri="{FF2B5EF4-FFF2-40B4-BE49-F238E27FC236}">
                <a16:creationId xmlns:a16="http://schemas.microsoft.com/office/drawing/2014/main" id="{48AAAC99-23A8-4DA0-A547-DDB72CCF668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71047" y="285823"/>
            <a:ext cx="7065860" cy="3556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7" tIns="34284" rIns="68567" bIns="34284" numCol="1" spcCol="0" rtlCol="0" fromWordArt="0" anchor="ctr" anchorCtr="0" forceAA="0" compatLnSpc="1">
            <a:noAutofit/>
          </a:bodyPr>
          <a:lstStyle/>
          <a:p>
            <a:r>
              <a:rPr lang="zh-CN" altLang="en-US" sz="24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原理</a:t>
            </a:r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61E5DF77-481A-49F1-A7CC-4337E5A63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344" y="841335"/>
            <a:ext cx="1804800" cy="173041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8322310-1A0A-4753-82FF-CB7BE7D277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472" y="3327763"/>
            <a:ext cx="2062552" cy="154152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2D97083-1B88-4A38-87CB-EB9BFF8BF31D}"/>
              </a:ext>
            </a:extLst>
          </p:cNvPr>
          <p:cNvSpPr txBox="1"/>
          <p:nvPr/>
        </p:nvSpPr>
        <p:spPr>
          <a:xfrm>
            <a:off x="3995936" y="1198710"/>
            <a:ext cx="31683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/>
              <a:t>头部效应明显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/>
              <a:t>处理稀疏向量能力弱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/>
              <a:t>泛化能力弱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0368DAC0-1D86-43BB-9E11-358C716E7F8C}"/>
              </a:ext>
            </a:extLst>
          </p:cNvPr>
          <p:cNvSpPr txBox="1"/>
          <p:nvPr/>
        </p:nvSpPr>
        <p:spPr>
          <a:xfrm>
            <a:off x="4283968" y="3898470"/>
            <a:ext cx="1584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加入隐向量</a:t>
            </a:r>
          </a:p>
        </p:txBody>
      </p:sp>
      <p:sp>
        <p:nvSpPr>
          <p:cNvPr id="15" name="箭头: 下 14">
            <a:extLst>
              <a:ext uri="{FF2B5EF4-FFF2-40B4-BE49-F238E27FC236}">
                <a16:creationId xmlns:a16="http://schemas.microsoft.com/office/drawing/2014/main" id="{E91E67E0-7FFF-4A71-B09B-A7C091266A6C}"/>
              </a:ext>
            </a:extLst>
          </p:cNvPr>
          <p:cNvSpPr/>
          <p:nvPr/>
        </p:nvSpPr>
        <p:spPr>
          <a:xfrm>
            <a:off x="2059744" y="2625397"/>
            <a:ext cx="72008" cy="6487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箭头: 下 56">
            <a:extLst>
              <a:ext uri="{FF2B5EF4-FFF2-40B4-BE49-F238E27FC236}">
                <a16:creationId xmlns:a16="http://schemas.microsoft.com/office/drawing/2014/main" id="{3B260257-C84D-4F1A-9796-6D9F992E5E2B}"/>
              </a:ext>
            </a:extLst>
          </p:cNvPr>
          <p:cNvSpPr/>
          <p:nvPr/>
        </p:nvSpPr>
        <p:spPr>
          <a:xfrm>
            <a:off x="4932040" y="2360932"/>
            <a:ext cx="144016" cy="12974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012160" y="3898470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如何理解“隐向量”？</a:t>
            </a:r>
          </a:p>
        </p:txBody>
      </p:sp>
    </p:spTree>
    <p:extLst>
      <p:ext uri="{BB962C8B-B14F-4D97-AF65-F5344CB8AC3E}">
        <p14:creationId xmlns:p14="http://schemas.microsoft.com/office/powerpoint/2010/main" val="388022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67544" y="627534"/>
                <a:ext cx="7448386" cy="8850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600" b="1" i="1">
                                                  <a:latin typeface="Cambria Math" panose="02040503050406030204" pitchFamily="18" charset="0"/>
                                                </a:rPr>
                                                <m:t>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  <m:t>𝑗𝑙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627534"/>
                <a:ext cx="7448386" cy="8850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左大括号 10"/>
          <p:cNvSpPr/>
          <p:nvPr/>
        </p:nvSpPr>
        <p:spPr>
          <a:xfrm rot="16200000">
            <a:off x="3239852" y="241461"/>
            <a:ext cx="360040" cy="2736304"/>
          </a:xfrm>
          <a:prstGeom prst="leftBrace">
            <a:avLst>
              <a:gd name="adj1" fmla="val 50000"/>
              <a:gd name="adj2" fmla="val 50783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1763688" y="1838838"/>
                <a:ext cx="331236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>
                    <a:latin typeface="黑体" panose="02010609060101010101" pitchFamily="49" charset="-122"/>
                    <a:ea typeface="黑体" panose="02010609060101010101" pitchFamily="49" charset="-122"/>
                  </a:rPr>
                  <a:t>对任意参数求导都等于 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sz="1400">
                    <a:latin typeface="黑体" panose="02010609060101010101" pitchFamily="49" charset="-122"/>
                    <a:ea typeface="黑体" panose="02010609060101010101" pitchFamily="49" charset="-122"/>
                  </a:rPr>
                  <a:t> 乘上参数自己</a:t>
                </a: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1838838"/>
                <a:ext cx="3312368" cy="307777"/>
              </a:xfrm>
              <a:prstGeom prst="rect">
                <a:avLst/>
              </a:prstGeom>
              <a:blipFill>
                <a:blip r:embed="rId4"/>
                <a:stretch>
                  <a:fillRect l="-551" t="-6000" r="-184" b="-1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325952" y="2259846"/>
                <a:ext cx="5572295" cy="6696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952" y="2259846"/>
                <a:ext cx="5572295" cy="6696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5868144" y="4508194"/>
                <a:ext cx="158417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>
                    <a:latin typeface="黑体" panose="02010609060101010101" pitchFamily="49" charset="-122"/>
                    <a:ea typeface="黑体" panose="02010609060101010101" pitchFamily="49" charset="-122"/>
                  </a:rPr>
                  <a:t>之后省略下标 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𝑖</m:t>
                    </m:r>
                  </m:oMath>
                </a14:m>
                <a:endParaRPr lang="zh-CN" altLang="en-US" sz="160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4508194"/>
                <a:ext cx="1584176" cy="338554"/>
              </a:xfrm>
              <a:prstGeom prst="rect">
                <a:avLst/>
              </a:prstGeom>
              <a:blipFill>
                <a:blip r:embed="rId6"/>
                <a:stretch>
                  <a:fillRect l="-2317" t="-7273" b="-2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1763688" y="3041843"/>
                <a:ext cx="1516505" cy="5205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3041843"/>
                <a:ext cx="1516505" cy="5205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1763688" y="3721566"/>
                <a:ext cx="1585947" cy="478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b="1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3721566"/>
                <a:ext cx="1585947" cy="4787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1763688" y="4402684"/>
                <a:ext cx="2724913" cy="5495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b="1"/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4402684"/>
                <a:ext cx="2724913" cy="54957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左大括号 21"/>
          <p:cNvSpPr/>
          <p:nvPr/>
        </p:nvSpPr>
        <p:spPr>
          <a:xfrm>
            <a:off x="1259632" y="3301544"/>
            <a:ext cx="360040" cy="1340532"/>
          </a:xfrm>
          <a:prstGeom prst="leftBrace">
            <a:avLst>
              <a:gd name="adj1" fmla="val 50000"/>
              <a:gd name="adj2" fmla="val 50783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452108" y="3677131"/>
            <a:ext cx="816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黑体" panose="02010609060101010101" pitchFamily="49" charset="-122"/>
                <a:ea typeface="黑体" panose="02010609060101010101" pitchFamily="49" charset="-122"/>
              </a:rPr>
              <a:t>参数的梯度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509823" y="2225317"/>
            <a:ext cx="8161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黑体" panose="02010609060101010101" pitchFamily="49" charset="-122"/>
                <a:ea typeface="黑体" panose="02010609060101010101" pitchFamily="49" charset="-122"/>
              </a:rPr>
              <a:t>后半段求导（外侧）</a:t>
            </a:r>
          </a:p>
        </p:txBody>
      </p:sp>
    </p:spTree>
    <p:extLst>
      <p:ext uri="{BB962C8B-B14F-4D97-AF65-F5344CB8AC3E}">
        <p14:creationId xmlns:p14="http://schemas.microsoft.com/office/powerpoint/2010/main" val="116161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14" grpId="0"/>
      <p:bldP spid="17" grpId="0"/>
      <p:bldP spid="16" grpId="0"/>
      <p:bldP spid="20" grpId="0"/>
      <p:bldP spid="21" grpId="0"/>
      <p:bldP spid="22" grpId="0" animBg="1"/>
      <p:bldP spid="23" grpId="0"/>
      <p:bldP spid="2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25965" y="774075"/>
                <a:ext cx="10313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>
                    <a:latin typeface="黑体" panose="02010609060101010101" pitchFamily="49" charset="-122"/>
                    <a:ea typeface="黑体" panose="02010609060101010101" pitchFamily="49" charset="-122"/>
                  </a:rPr>
                  <a:t>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/>
                  <a:t>：</a:t>
                </a: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5" y="774075"/>
                <a:ext cx="1031308" cy="369332"/>
              </a:xfrm>
              <a:prstGeom prst="rect">
                <a:avLst/>
              </a:prstGeom>
              <a:blipFill>
                <a:blip r:embed="rId3"/>
                <a:stretch>
                  <a:fillRect l="-5325" t="-14754" r="-4142" b="-196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081534" y="816873"/>
                <a:ext cx="3363485" cy="302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534" y="816873"/>
                <a:ext cx="3363485" cy="302327"/>
              </a:xfrm>
              <a:prstGeom prst="rect">
                <a:avLst/>
              </a:prstGeom>
              <a:blipFill>
                <a:blip r:embed="rId4"/>
                <a:stretch>
                  <a:fillRect l="-725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135743" y="1236786"/>
                <a:ext cx="1745991" cy="3078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743" y="1236786"/>
                <a:ext cx="1745991" cy="307841"/>
              </a:xfrm>
              <a:prstGeom prst="rect">
                <a:avLst/>
              </a:prstGeom>
              <a:blipFill>
                <a:blip r:embed="rId5"/>
                <a:stretch>
                  <a:fillRect l="-2439" b="-1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1103946" y="1614221"/>
                <a:ext cx="2209836" cy="5906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946" y="1614221"/>
                <a:ext cx="2209836" cy="5906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4690963" y="770706"/>
                <a:ext cx="9383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>
                    <a:latin typeface="黑体" panose="02010609060101010101" pitchFamily="49" charset="-122"/>
                    <a:ea typeface="黑体" panose="02010609060101010101" pitchFamily="49" charset="-122"/>
                  </a:rPr>
                  <a:t>对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𝒘</m:t>
                    </m:r>
                  </m:oMath>
                </a14:m>
                <a:r>
                  <a:rPr lang="zh-CN" altLang="en-US"/>
                  <a:t>：</a:t>
                </a: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963" y="770706"/>
                <a:ext cx="938398" cy="369332"/>
              </a:xfrm>
              <a:prstGeom prst="rect">
                <a:avLst/>
              </a:prstGeom>
              <a:blipFill>
                <a:blip r:embed="rId7"/>
                <a:stretch>
                  <a:fillRect l="-5882" t="-13115" r="-5229" b="-196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5602220" y="816873"/>
                <a:ext cx="32182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2220" y="816873"/>
                <a:ext cx="3218252" cy="276999"/>
              </a:xfrm>
              <a:prstGeom prst="rect">
                <a:avLst/>
              </a:prstGeom>
              <a:blipFill>
                <a:blip r:embed="rId8"/>
                <a:stretch>
                  <a:fillRect l="-1136" r="-568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5605202" y="1248921"/>
                <a:ext cx="15451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202" y="1248921"/>
                <a:ext cx="1545103" cy="276999"/>
              </a:xfrm>
              <a:prstGeom prst="rect">
                <a:avLst/>
              </a:prstGeom>
              <a:blipFill>
                <a:blip r:embed="rId9"/>
                <a:stretch>
                  <a:fillRect l="-3150" t="-4444" r="-394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5629361" y="1607199"/>
                <a:ext cx="1819216" cy="5906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9361" y="1607199"/>
                <a:ext cx="1819216" cy="590611"/>
              </a:xfrm>
              <a:prstGeom prst="rect">
                <a:avLst/>
              </a:prstGeom>
              <a:blipFill>
                <a:blip r:embed="rId10"/>
                <a:stretch>
                  <a:fillRect b="-10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113547" y="2446231"/>
                <a:ext cx="9903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>
                    <a:latin typeface="黑体" panose="02010609060101010101" pitchFamily="49" charset="-122"/>
                    <a:ea typeface="黑体" panose="02010609060101010101" pitchFamily="49" charset="-122"/>
                  </a:rPr>
                  <a:t>对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𝑾</m:t>
                    </m:r>
                  </m:oMath>
                </a14:m>
                <a:r>
                  <a:rPr lang="zh-CN" altLang="en-US"/>
                  <a:t>：</a:t>
                </a: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47" y="2446231"/>
                <a:ext cx="990399" cy="369332"/>
              </a:xfrm>
              <a:prstGeom prst="rect">
                <a:avLst/>
              </a:prstGeom>
              <a:blipFill>
                <a:blip r:embed="rId11"/>
                <a:stretch>
                  <a:fillRect l="-5556" t="-13115" r="-4321" b="-196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接连接符 3"/>
          <p:cNvCxnSpPr/>
          <p:nvPr/>
        </p:nvCxnSpPr>
        <p:spPr>
          <a:xfrm>
            <a:off x="4572000" y="699542"/>
            <a:ext cx="0" cy="150529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448577" y="1387420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+mj-ea"/>
                <a:ea typeface="+mj-ea"/>
              </a:rPr>
              <a:t>此处计算针对向量内部每个元素进行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1180070" y="3380408"/>
                <a:ext cx="2471509" cy="3498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070" y="3380408"/>
                <a:ext cx="2471509" cy="349839"/>
              </a:xfrm>
              <a:prstGeom prst="rect">
                <a:avLst/>
              </a:prstGeom>
              <a:blipFill>
                <a:blip r:embed="rId12"/>
                <a:stretch>
                  <a:fillRect l="-1975" b="-192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4860032" y="3380408"/>
                <a:ext cx="2471509" cy="3498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3380408"/>
                <a:ext cx="2471509" cy="349839"/>
              </a:xfrm>
              <a:prstGeom prst="rect">
                <a:avLst/>
              </a:prstGeom>
              <a:blipFill>
                <a:blip r:embed="rId13"/>
                <a:stretch>
                  <a:fillRect l="-1724" b="-192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1180070" y="3769095"/>
                <a:ext cx="3089435" cy="8188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sub>
                              </m:sSub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070" y="3769095"/>
                <a:ext cx="3089435" cy="81887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4861471" y="3746332"/>
                <a:ext cx="3089435" cy="8188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sub>
                              </m:sSub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471" y="3746332"/>
                <a:ext cx="3089435" cy="81887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/>
          <p:cNvSpPr txBox="1"/>
          <p:nvPr/>
        </p:nvSpPr>
        <p:spPr>
          <a:xfrm>
            <a:off x="7458523" y="3304370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+mj-ea"/>
                <a:ea typeface="+mj-ea"/>
              </a:rPr>
              <a:t>此处计算针对向量内部每个元素进行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971600" y="2446231"/>
            <a:ext cx="6239746" cy="832014"/>
            <a:chOff x="971600" y="2518239"/>
            <a:chExt cx="6239746" cy="8320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971600" y="2518239"/>
                  <a:ext cx="5480090" cy="42742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d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600" y="2518239"/>
                  <a:ext cx="5480090" cy="427425"/>
                </a:xfrm>
                <a:prstGeom prst="rect">
                  <a:avLst/>
                </a:prstGeom>
                <a:blipFill>
                  <a:blip r:embed="rId18"/>
                  <a:stretch>
                    <a:fillRect b="-5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/>
                <p:cNvSpPr/>
                <p:nvPr/>
              </p:nvSpPr>
              <p:spPr>
                <a:xfrm>
                  <a:off x="1024274" y="2922828"/>
                  <a:ext cx="5374741" cy="42742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d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19" name="矩形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274" y="2922828"/>
                  <a:ext cx="5374741" cy="427425"/>
                </a:xfrm>
                <a:prstGeom prst="rect">
                  <a:avLst/>
                </a:prstGeom>
                <a:blipFill>
                  <a:blip r:embed="rId19"/>
                  <a:stretch>
                    <a:fillRect b="-42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/>
                <p:cNvSpPr txBox="1"/>
                <p:nvPr/>
              </p:nvSpPr>
              <p:spPr>
                <a:xfrm>
                  <a:off x="6368551" y="2761995"/>
                  <a:ext cx="84279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25" name="文本框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8551" y="2761995"/>
                  <a:ext cx="842795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9420" t="-2174" r="-10145" b="-326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6469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6" grpId="0"/>
      <p:bldP spid="17" grpId="0"/>
      <p:bldP spid="18" grpId="0"/>
      <p:bldP spid="20" grpId="0"/>
      <p:bldP spid="21" grpId="0"/>
      <p:bldP spid="22" grpId="0"/>
      <p:bldP spid="23" grpId="0"/>
      <p:bldP spid="2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611560" y="555526"/>
            <a:ext cx="7920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Early Stopping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提前终止法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：把训练集再次拆分成“真训练集”和“验证集”，每遍历一次样本，计算</a:t>
            </a:r>
            <a:r>
              <a:rPr lang="zh-CN" altLang="en-US" sz="20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验证集的损失函数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，如果损失较之前增加，就终止程序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5576" y="1707654"/>
            <a:ext cx="5340729" cy="3168352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 flipH="1">
            <a:off x="4427984" y="2499742"/>
            <a:ext cx="72008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125739" y="2283718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loss at the end of each epoch, return until loss goes up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25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755576" y="771550"/>
            <a:ext cx="72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latin typeface="+mj-ea"/>
                <a:ea typeface="+mj-ea"/>
              </a:rPr>
              <a:t>回顾因子分解机的内容</a:t>
            </a:r>
            <a:r>
              <a:rPr lang="zh-CN" altLang="en-US" sz="2000" smtClean="0">
                <a:latin typeface="+mj-ea"/>
                <a:ea typeface="+mj-ea"/>
              </a:rPr>
              <a:t>，</a:t>
            </a:r>
            <a:r>
              <a:rPr lang="en-US" altLang="zh-CN" sz="2000" smtClean="0">
                <a:latin typeface="+mj-ea"/>
                <a:ea typeface="+mj-ea"/>
              </a:rPr>
              <a:t>python</a:t>
            </a:r>
            <a:r>
              <a:rPr lang="zh-CN" altLang="en-US" sz="2000" smtClean="0">
                <a:latin typeface="+mj-ea"/>
                <a:ea typeface="+mj-ea"/>
              </a:rPr>
              <a:t>中</a:t>
            </a:r>
            <a:r>
              <a:rPr lang="en-US" altLang="zh-CN" sz="2000" smtClean="0">
                <a:latin typeface="+mj-ea"/>
                <a:ea typeface="+mj-ea"/>
              </a:rPr>
              <a:t>for</a:t>
            </a:r>
            <a:r>
              <a:rPr lang="zh-CN" altLang="en-US" sz="2000">
                <a:latin typeface="+mj-ea"/>
                <a:ea typeface="+mj-ea"/>
              </a:rPr>
              <a:t>循环计算的时间代价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755576" y="1553766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上述方法至少需要三层循环，仅仅几千个样本，</a:t>
            </a:r>
            <a:r>
              <a:rPr lang="zh-CN" altLang="en-US" sz="20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迭代时间将以小时计</a:t>
            </a:r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！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55576" y="4146054"/>
            <a:ext cx="7125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三维复杂交互的参数计算，能用矩阵运算代替吗？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55576" y="2410018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核心困难：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2444790" y="2273990"/>
                <a:ext cx="4647490" cy="8109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𝐹𝐹𝑀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𝑾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790" y="2273990"/>
                <a:ext cx="4647490" cy="8109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/>
          <p:cNvGrpSpPr/>
          <p:nvPr/>
        </p:nvGrpSpPr>
        <p:grpSpPr>
          <a:xfrm>
            <a:off x="2339752" y="3084981"/>
            <a:ext cx="4299179" cy="801536"/>
            <a:chOff x="2631663" y="2537846"/>
            <a:chExt cx="4299179" cy="8015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/>
                <p:cNvSpPr/>
                <p:nvPr/>
              </p:nvSpPr>
              <p:spPr>
                <a:xfrm>
                  <a:off x="2631664" y="2537846"/>
                  <a:ext cx="3171253" cy="3931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13" name="矩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1664" y="2537846"/>
                  <a:ext cx="3171253" cy="393121"/>
                </a:xfrm>
                <a:prstGeom prst="rect">
                  <a:avLst/>
                </a:prstGeom>
                <a:blipFill>
                  <a:blip r:embed="rId7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/>
                <p:cNvSpPr/>
                <p:nvPr/>
              </p:nvSpPr>
              <p:spPr>
                <a:xfrm>
                  <a:off x="2631663" y="2946261"/>
                  <a:ext cx="3171253" cy="3931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1663" y="2946261"/>
                  <a:ext cx="3171253" cy="393121"/>
                </a:xfrm>
                <a:prstGeom prst="rect">
                  <a:avLst/>
                </a:prstGeom>
                <a:blipFill>
                  <a:blip r:embed="rId8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6088047" y="2792467"/>
                  <a:ext cx="84279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8047" y="2792467"/>
                  <a:ext cx="842795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9420" t="-2174" r="-10145" b="-326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5155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39552" y="1059582"/>
                <a:ext cx="8064896" cy="21808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+mj-ea"/>
                      </a:rPr>
                      <m:t>𝜅</m:t>
                    </m:r>
                  </m:oMath>
                </a14:m>
                <a:r>
                  <a:rPr lang="zh-CN" altLang="en-US" sz="2000">
                    <a:latin typeface="+mj-ea"/>
                    <a:ea typeface="+mj-ea"/>
                  </a:rPr>
                  <a:t> 的计算、验证集损失的计算不涉及参数更新，理论上可以去掉</a:t>
                </a:r>
                <a:r>
                  <a:rPr lang="en-US" altLang="zh-CN" sz="200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for</a:t>
                </a:r>
                <a:r>
                  <a:rPr lang="zh-CN" altLang="en-US" sz="2000">
                    <a:latin typeface="+mj-ea"/>
                    <a:ea typeface="+mj-ea"/>
                  </a:rPr>
                  <a:t>循环</a:t>
                </a:r>
                <a:endParaRPr lang="en-US" altLang="zh-CN" sz="2000">
                  <a:latin typeface="+mj-ea"/>
                  <a:ea typeface="+mj-ea"/>
                </a:endParaRPr>
              </a:p>
              <a:p>
                <a:endParaRPr lang="en-US" altLang="zh-CN" sz="2000">
                  <a:latin typeface="+mj-ea"/>
                  <a:ea typeface="+mj-ea"/>
                </a:endParaRPr>
              </a:p>
              <a:p>
                <a:r>
                  <a:rPr lang="zh-CN" altLang="en-US" sz="2000">
                    <a:latin typeface="+mj-ea"/>
                    <a:ea typeface="+mj-ea"/>
                  </a:rPr>
                  <a:t>参数更新时，当且仅当每个域内只有一个变量非零时（</a:t>
                </a:r>
                <a:r>
                  <a:rPr lang="en-US" altLang="zh-CN" sz="200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one-hot</a:t>
                </a:r>
                <a:r>
                  <a:rPr lang="zh-CN" altLang="en-US" sz="2000">
                    <a:latin typeface="+mj-ea"/>
                    <a:ea typeface="+mj-ea"/>
                  </a:rPr>
                  <a:t>）才行。因为如果是 </a:t>
                </a:r>
                <a:r>
                  <a:rPr lang="en-US" altLang="zh-CN" sz="200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multi-hot</a:t>
                </a:r>
                <a:r>
                  <a:rPr lang="zh-CN" altLang="en-US" sz="2000">
                    <a:latin typeface="+mj-ea"/>
                    <a:ea typeface="+mj-ea"/>
                  </a:rPr>
                  <a:t>，那么每处理一个样本，有的隐向量会多次更新。</a:t>
                </a:r>
                <a:endParaRPr lang="en-US" altLang="zh-CN" sz="2000">
                  <a:latin typeface="+mj-ea"/>
                  <a:ea typeface="+mj-ea"/>
                </a:endParaRPr>
              </a:p>
              <a:p>
                <a:r>
                  <a:rPr lang="zh-CN" altLang="en-US" sz="2000">
                    <a:latin typeface="+mj-ea"/>
                    <a:ea typeface="+mj-ea"/>
                  </a:rPr>
                  <a:t>仿照矩阵分解做法，可以专门挑非零部分计算，从而简化计算。</a:t>
                </a:r>
                <a:endParaRPr lang="en-US" altLang="zh-CN" sz="2000">
                  <a:latin typeface="+mj-ea"/>
                  <a:ea typeface="+mj-ea"/>
                </a:endParaRPr>
              </a:p>
              <a:p>
                <a:endParaRPr lang="en-US" altLang="zh-CN" sz="2000">
                  <a:latin typeface="+mj-ea"/>
                  <a:ea typeface="+mj-ea"/>
                </a:endParaRPr>
              </a:p>
              <a:p>
                <a:r>
                  <a:rPr lang="zh-CN" altLang="en-US" sz="2000">
                    <a:latin typeface="+mj-ea"/>
                    <a:ea typeface="+mj-ea"/>
                  </a:rPr>
                  <a:t>另外，当所有变量非</a:t>
                </a:r>
                <a:r>
                  <a:rPr lang="en-US" altLang="zh-CN" sz="2000">
                    <a:latin typeface="+mj-ea"/>
                    <a:ea typeface="+mj-ea"/>
                  </a:rPr>
                  <a:t>0</a:t>
                </a:r>
                <a:r>
                  <a:rPr lang="zh-CN" altLang="en-US" sz="2000">
                    <a:latin typeface="+mj-ea"/>
                    <a:ea typeface="+mj-ea"/>
                  </a:rPr>
                  <a:t>即</a:t>
                </a:r>
                <a:r>
                  <a:rPr lang="en-US" altLang="zh-CN" sz="2000">
                    <a:latin typeface="+mj-ea"/>
                    <a:ea typeface="+mj-ea"/>
                  </a:rPr>
                  <a:t>1</a:t>
                </a:r>
                <a:r>
                  <a:rPr lang="zh-CN" altLang="en-US" sz="2000">
                    <a:latin typeface="+mj-ea"/>
                    <a:ea typeface="+mj-ea"/>
                  </a:rPr>
                  <a:t>时，可以略去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endParaRPr lang="en-US" altLang="zh-CN" sz="200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059582"/>
                <a:ext cx="8064896" cy="2180853"/>
              </a:xfrm>
              <a:prstGeom prst="rect">
                <a:avLst/>
              </a:prstGeom>
              <a:blipFill>
                <a:blip r:embed="rId3"/>
                <a:stretch>
                  <a:fillRect l="-1967" t="-4190" r="-605" b="-39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2915816" y="3723878"/>
            <a:ext cx="3960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理论存在，如何实践？</a:t>
            </a:r>
          </a:p>
        </p:txBody>
      </p:sp>
    </p:spTree>
    <p:extLst>
      <p:ext uri="{BB962C8B-B14F-4D97-AF65-F5344CB8AC3E}">
        <p14:creationId xmlns:p14="http://schemas.microsoft.com/office/powerpoint/2010/main" val="362314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47"/>
          <a:stretch/>
        </p:blipFill>
        <p:spPr>
          <a:xfrm>
            <a:off x="3419872" y="1360132"/>
            <a:ext cx="2520280" cy="2213205"/>
          </a:xfrm>
          <a:prstGeom prst="rect">
            <a:avLst/>
          </a:prstGeom>
        </p:spPr>
      </p:pic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301946" y="627534"/>
          <a:ext cx="609599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60913800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67195222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89120822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04331968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681943454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071398734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4440940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621753528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1937823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域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</a:t>
                      </a:r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2</a:t>
                      </a:r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594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变量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2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3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4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5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6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7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723321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07508" y="3631557"/>
          <a:ext cx="8928984" cy="121920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307896">
                  <a:extLst>
                    <a:ext uri="{9D8B030D-6E8A-4147-A177-3AD203B41FA5}">
                      <a16:colId xmlns:a16="http://schemas.microsoft.com/office/drawing/2014/main" val="3197833788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50267692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1198348539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2636146332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2873083297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1848722788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1718399614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3363363265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2254657661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338456503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346190108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578147579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4078295728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923391240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2883452596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2406901180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1476315388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842817571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1155308871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21667334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3065069458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476622820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2376074032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3479464156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3558613748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3674008966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3231956157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3517115853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1205022122"/>
                    </a:ext>
                  </a:extLst>
                </a:gridCol>
              </a:tblGrid>
              <a:tr h="275108">
                <a:tc>
                  <a:txBody>
                    <a:bodyPr/>
                    <a:lstStyle/>
                    <a:p>
                      <a:r>
                        <a:rPr lang="en-US" altLang="zh-CN" sz="1200" b="0"/>
                        <a:t>j1</a:t>
                      </a:r>
                      <a:endParaRPr lang="zh-CN" altLang="en-US" sz="12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0</a:t>
                      </a:r>
                      <a:endParaRPr lang="zh-CN" altLang="en-US" sz="14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0</a:t>
                      </a:r>
                      <a:endParaRPr lang="zh-CN" altLang="en-US" sz="1400" b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0</a:t>
                      </a:r>
                      <a:endParaRPr lang="zh-CN" altLang="en-US" sz="1400" b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0</a:t>
                      </a:r>
                      <a:endParaRPr lang="zh-CN" altLang="en-US" sz="1400" b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0</a:t>
                      </a:r>
                      <a:endParaRPr lang="zh-CN" altLang="en-US" sz="1400" b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0</a:t>
                      </a:r>
                      <a:endParaRPr lang="zh-CN" altLang="en-US" sz="1400" b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0</a:t>
                      </a:r>
                      <a:endParaRPr lang="zh-CN" altLang="en-US" sz="1400" b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1</a:t>
                      </a:r>
                      <a:endParaRPr lang="zh-CN" altLang="en-US" sz="14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1</a:t>
                      </a:r>
                      <a:endParaRPr lang="zh-CN" altLang="en-US" sz="1400" b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1</a:t>
                      </a:r>
                      <a:endParaRPr lang="zh-CN" altLang="en-US" sz="1400" b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1</a:t>
                      </a:r>
                      <a:endParaRPr lang="zh-CN" altLang="en-US" sz="1400" b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1</a:t>
                      </a:r>
                      <a:endParaRPr lang="zh-CN" altLang="en-US" sz="1400" b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1</a:t>
                      </a:r>
                      <a:endParaRPr lang="zh-CN" altLang="en-US" sz="1400" b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2</a:t>
                      </a:r>
                      <a:endParaRPr lang="zh-CN" altLang="en-US" sz="14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2</a:t>
                      </a:r>
                      <a:endParaRPr lang="zh-CN" altLang="en-US" sz="1400" b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2</a:t>
                      </a:r>
                      <a:endParaRPr lang="zh-CN" altLang="en-US" sz="1400" b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2</a:t>
                      </a:r>
                      <a:endParaRPr lang="zh-CN" altLang="en-US" sz="1400" b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2</a:t>
                      </a:r>
                      <a:endParaRPr lang="zh-CN" altLang="en-US" sz="1400" b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3</a:t>
                      </a:r>
                      <a:endParaRPr lang="zh-CN" altLang="en-US" sz="14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3</a:t>
                      </a:r>
                      <a:endParaRPr lang="zh-CN" altLang="en-US" sz="1400" b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3</a:t>
                      </a:r>
                      <a:endParaRPr lang="zh-CN" altLang="en-US" sz="1400" b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3</a:t>
                      </a:r>
                      <a:endParaRPr lang="zh-CN" altLang="en-US" sz="1400" b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4</a:t>
                      </a:r>
                      <a:endParaRPr lang="zh-CN" altLang="en-US" sz="14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4</a:t>
                      </a:r>
                      <a:endParaRPr lang="zh-CN" altLang="en-US" sz="1400" b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4</a:t>
                      </a:r>
                      <a:endParaRPr lang="zh-CN" altLang="en-US" sz="1400" b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5</a:t>
                      </a:r>
                      <a:endParaRPr lang="zh-CN" altLang="en-US" sz="14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5</a:t>
                      </a:r>
                      <a:endParaRPr lang="zh-CN" altLang="en-US" sz="1400" b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6</a:t>
                      </a:r>
                      <a:endParaRPr lang="zh-CN" altLang="en-US" sz="14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3727175"/>
                  </a:ext>
                </a:extLst>
              </a:tr>
              <a:tr h="275108">
                <a:tc>
                  <a:txBody>
                    <a:bodyPr/>
                    <a:lstStyle/>
                    <a:p>
                      <a:r>
                        <a:rPr lang="en-US" altLang="zh-CN" sz="1200" b="0"/>
                        <a:t>f2</a:t>
                      </a:r>
                      <a:endParaRPr lang="zh-CN" altLang="en-US" sz="12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0</a:t>
                      </a:r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1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1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1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2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2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2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1</a:t>
                      </a:r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1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1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2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2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2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1</a:t>
                      </a:r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1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2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2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2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1</a:t>
                      </a:r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2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2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2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2</a:t>
                      </a:r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2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2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2</a:t>
                      </a:r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2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2</a:t>
                      </a:r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3556829"/>
                  </a:ext>
                </a:extLst>
              </a:tr>
              <a:tr h="275108">
                <a:tc>
                  <a:txBody>
                    <a:bodyPr/>
                    <a:lstStyle/>
                    <a:p>
                      <a:r>
                        <a:rPr lang="en-US" altLang="zh-CN" sz="1200" b="0"/>
                        <a:t>j2</a:t>
                      </a:r>
                      <a:endParaRPr lang="zh-CN" altLang="en-US" sz="12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1</a:t>
                      </a:r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2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3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4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5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6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7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2</a:t>
                      </a:r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3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4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5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6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7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3</a:t>
                      </a:r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4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5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6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7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4</a:t>
                      </a:r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5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6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7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5</a:t>
                      </a:r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6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7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6</a:t>
                      </a:r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7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7</a:t>
                      </a:r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1272625"/>
                  </a:ext>
                </a:extLst>
              </a:tr>
              <a:tr h="275108">
                <a:tc>
                  <a:txBody>
                    <a:bodyPr/>
                    <a:lstStyle/>
                    <a:p>
                      <a:r>
                        <a:rPr lang="en-US" altLang="zh-CN" sz="1200" b="0"/>
                        <a:t>f1</a:t>
                      </a:r>
                      <a:endParaRPr lang="zh-CN" altLang="en-US" sz="12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0</a:t>
                      </a:r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0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0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0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0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0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0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0</a:t>
                      </a:r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0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0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0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0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0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1</a:t>
                      </a:r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1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1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1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1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1</a:t>
                      </a:r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1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1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1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1</a:t>
                      </a:r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1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1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2</a:t>
                      </a:r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2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2</a:t>
                      </a:r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7077149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79512" y="1761721"/>
            <a:ext cx="29523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可以把</a:t>
            </a:r>
            <a:r>
              <a:rPr lang="zh-CN" altLang="en-US" smtClean="0">
                <a:latin typeface="黑体" panose="02010609060101010101" pitchFamily="49" charset="-122"/>
                <a:ea typeface="黑体" panose="02010609060101010101" pitchFamily="49" charset="-122"/>
              </a:rPr>
              <a:t>参数长方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体想象成一堆“木棒”，每次定位其中两根进行交互。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问题转化为构造抽取“木棒”的坐标序列。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043608" y="3265560"/>
            <a:ext cx="1620180" cy="926366"/>
            <a:chOff x="1043608" y="3265560"/>
            <a:chExt cx="1620180" cy="926366"/>
          </a:xfrm>
        </p:grpSpPr>
        <p:sp>
          <p:nvSpPr>
            <p:cNvPr id="9" name="矩形 8"/>
            <p:cNvSpPr/>
            <p:nvPr/>
          </p:nvSpPr>
          <p:spPr>
            <a:xfrm>
              <a:off x="1043608" y="3669926"/>
              <a:ext cx="258338" cy="52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曲线连接符 10"/>
            <p:cNvCxnSpPr/>
            <p:nvPr/>
          </p:nvCxnSpPr>
          <p:spPr>
            <a:xfrm flipV="1">
              <a:off x="1172777" y="3435846"/>
              <a:ext cx="374887" cy="195711"/>
            </a:xfrm>
            <a:prstGeom prst="curved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1547664" y="3265560"/>
              <a:ext cx="11161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latin typeface="华文彩云" panose="02010800040101010101" pitchFamily="2" charset="-122"/>
                  <a:ea typeface="华文彩云" panose="02010800040101010101" pitchFamily="2" charset="-122"/>
                </a:rPr>
                <a:t>一根木棒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9" r="2953"/>
          <a:stretch/>
        </p:blipFill>
        <p:spPr>
          <a:xfrm>
            <a:off x="5849771" y="1601040"/>
            <a:ext cx="3096344" cy="183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64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07504" y="843558"/>
          <a:ext cx="8928984" cy="121920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307896">
                  <a:extLst>
                    <a:ext uri="{9D8B030D-6E8A-4147-A177-3AD203B41FA5}">
                      <a16:colId xmlns:a16="http://schemas.microsoft.com/office/drawing/2014/main" val="3197833788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50267692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1198348539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2636146332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2873083297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1848722788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1718399614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3363363265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2254657661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338456503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346190108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578147579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4078295728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923391240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2883452596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2406901180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1476315388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842817571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1155308871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21667334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3065069458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476622820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2376074032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3479464156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3558613748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3674008966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3231956157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3517115853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1205022122"/>
                    </a:ext>
                  </a:extLst>
                </a:gridCol>
              </a:tblGrid>
              <a:tr h="275108">
                <a:tc>
                  <a:txBody>
                    <a:bodyPr/>
                    <a:lstStyle/>
                    <a:p>
                      <a:r>
                        <a:rPr lang="en-US" altLang="zh-CN" sz="1200" b="0"/>
                        <a:t>j1</a:t>
                      </a:r>
                      <a:endParaRPr lang="zh-CN" altLang="en-US" sz="12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0</a:t>
                      </a:r>
                      <a:endParaRPr lang="zh-CN" altLang="en-US" sz="14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0</a:t>
                      </a:r>
                      <a:endParaRPr lang="zh-CN" altLang="en-US" sz="1400" b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0</a:t>
                      </a:r>
                      <a:endParaRPr lang="zh-CN" altLang="en-US" sz="1400" b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0</a:t>
                      </a:r>
                      <a:endParaRPr lang="zh-CN" altLang="en-US" sz="1400" b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0</a:t>
                      </a:r>
                      <a:endParaRPr lang="zh-CN" altLang="en-US" sz="1400" b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0</a:t>
                      </a:r>
                      <a:endParaRPr lang="zh-CN" altLang="en-US" sz="1400" b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0</a:t>
                      </a:r>
                      <a:endParaRPr lang="zh-CN" altLang="en-US" sz="1400" b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1</a:t>
                      </a:r>
                      <a:endParaRPr lang="zh-CN" altLang="en-US" sz="14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1</a:t>
                      </a:r>
                      <a:endParaRPr lang="zh-CN" altLang="en-US" sz="1400" b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1</a:t>
                      </a:r>
                      <a:endParaRPr lang="zh-CN" altLang="en-US" sz="1400" b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1</a:t>
                      </a:r>
                      <a:endParaRPr lang="zh-CN" altLang="en-US" sz="1400" b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1</a:t>
                      </a:r>
                      <a:endParaRPr lang="zh-CN" altLang="en-US" sz="1400" b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1</a:t>
                      </a:r>
                      <a:endParaRPr lang="zh-CN" altLang="en-US" sz="1400" b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2</a:t>
                      </a:r>
                      <a:endParaRPr lang="zh-CN" altLang="en-US" sz="14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2</a:t>
                      </a:r>
                      <a:endParaRPr lang="zh-CN" altLang="en-US" sz="1400" b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2</a:t>
                      </a:r>
                      <a:endParaRPr lang="zh-CN" altLang="en-US" sz="1400" b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2</a:t>
                      </a:r>
                      <a:endParaRPr lang="zh-CN" altLang="en-US" sz="1400" b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2</a:t>
                      </a:r>
                      <a:endParaRPr lang="zh-CN" altLang="en-US" sz="1400" b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3</a:t>
                      </a:r>
                      <a:endParaRPr lang="zh-CN" altLang="en-US" sz="14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3</a:t>
                      </a:r>
                      <a:endParaRPr lang="zh-CN" altLang="en-US" sz="1400" b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3</a:t>
                      </a:r>
                      <a:endParaRPr lang="zh-CN" altLang="en-US" sz="1400" b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3</a:t>
                      </a:r>
                      <a:endParaRPr lang="zh-CN" altLang="en-US" sz="1400" b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4</a:t>
                      </a:r>
                      <a:endParaRPr lang="zh-CN" altLang="en-US" sz="14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4</a:t>
                      </a:r>
                      <a:endParaRPr lang="zh-CN" altLang="en-US" sz="1400" b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4</a:t>
                      </a:r>
                      <a:endParaRPr lang="zh-CN" altLang="en-US" sz="1400" b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5</a:t>
                      </a:r>
                      <a:endParaRPr lang="zh-CN" altLang="en-US" sz="14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5</a:t>
                      </a:r>
                      <a:endParaRPr lang="zh-CN" altLang="en-US" sz="1400" b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6</a:t>
                      </a:r>
                      <a:endParaRPr lang="zh-CN" altLang="en-US" sz="14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3727175"/>
                  </a:ext>
                </a:extLst>
              </a:tr>
              <a:tr h="275108">
                <a:tc>
                  <a:txBody>
                    <a:bodyPr/>
                    <a:lstStyle/>
                    <a:p>
                      <a:r>
                        <a:rPr lang="en-US" altLang="zh-CN" sz="1200" b="0"/>
                        <a:t>f2</a:t>
                      </a:r>
                      <a:endParaRPr lang="zh-CN" altLang="en-US" sz="12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0</a:t>
                      </a:r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1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1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1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2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2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2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1</a:t>
                      </a:r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1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1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2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2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2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1</a:t>
                      </a:r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1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2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2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2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1</a:t>
                      </a:r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2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2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2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2</a:t>
                      </a:r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2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2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2</a:t>
                      </a:r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2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2</a:t>
                      </a:r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3556829"/>
                  </a:ext>
                </a:extLst>
              </a:tr>
              <a:tr h="275108">
                <a:tc>
                  <a:txBody>
                    <a:bodyPr/>
                    <a:lstStyle/>
                    <a:p>
                      <a:r>
                        <a:rPr lang="en-US" altLang="zh-CN" sz="1200" b="0"/>
                        <a:t>j2</a:t>
                      </a:r>
                      <a:endParaRPr lang="zh-CN" altLang="en-US" sz="12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1</a:t>
                      </a:r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2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3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4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5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6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7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2</a:t>
                      </a:r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3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4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5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6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7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3</a:t>
                      </a:r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4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5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6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7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4</a:t>
                      </a:r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5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6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7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5</a:t>
                      </a:r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6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7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6</a:t>
                      </a:r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7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7</a:t>
                      </a:r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1272625"/>
                  </a:ext>
                </a:extLst>
              </a:tr>
              <a:tr h="275108">
                <a:tc>
                  <a:txBody>
                    <a:bodyPr/>
                    <a:lstStyle/>
                    <a:p>
                      <a:r>
                        <a:rPr lang="en-US" altLang="zh-CN" sz="1200" b="0"/>
                        <a:t>f1</a:t>
                      </a:r>
                      <a:endParaRPr lang="zh-CN" altLang="en-US" sz="12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0</a:t>
                      </a:r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0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0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0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0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0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0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0</a:t>
                      </a:r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0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0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0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0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0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1</a:t>
                      </a:r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1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1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1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1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1</a:t>
                      </a:r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1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1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1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1</a:t>
                      </a:r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1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1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2</a:t>
                      </a:r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2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2</a:t>
                      </a:r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7077149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07504" y="2859782"/>
          <a:ext cx="8928984" cy="121920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307896">
                  <a:extLst>
                    <a:ext uri="{9D8B030D-6E8A-4147-A177-3AD203B41FA5}">
                      <a16:colId xmlns:a16="http://schemas.microsoft.com/office/drawing/2014/main" val="3197833788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50267692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1198348539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2636146332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2873083297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1848722788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1718399614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3363363265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2254657661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338456503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346190108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578147579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4078295728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923391240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2883452596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2406901180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1476315388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842817571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1155308871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21667334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3065069458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476622820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2376074032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3479464156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3558613748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3674008966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3231956157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3517115853"/>
                    </a:ext>
                  </a:extLst>
                </a:gridCol>
                <a:gridCol w="307896">
                  <a:extLst>
                    <a:ext uri="{9D8B030D-6E8A-4147-A177-3AD203B41FA5}">
                      <a16:colId xmlns:a16="http://schemas.microsoft.com/office/drawing/2014/main" val="1205022122"/>
                    </a:ext>
                  </a:extLst>
                </a:gridCol>
              </a:tblGrid>
              <a:tr h="275108">
                <a:tc>
                  <a:txBody>
                    <a:bodyPr/>
                    <a:lstStyle/>
                    <a:p>
                      <a:r>
                        <a:rPr lang="en-US" altLang="zh-CN" sz="1200" b="0"/>
                        <a:t>j1</a:t>
                      </a:r>
                      <a:endParaRPr lang="zh-CN" altLang="en-US" sz="12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0</a:t>
                      </a:r>
                      <a:endParaRPr lang="zh-CN" altLang="en-US" sz="14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0</a:t>
                      </a:r>
                      <a:endParaRPr lang="zh-CN" altLang="en-US" sz="1400" b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0</a:t>
                      </a:r>
                      <a:endParaRPr lang="zh-CN" altLang="en-US" sz="1400" b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0</a:t>
                      </a:r>
                      <a:endParaRPr lang="zh-CN" altLang="en-US" sz="1400" b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0</a:t>
                      </a:r>
                      <a:endParaRPr lang="zh-CN" altLang="en-US" sz="1400" b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0</a:t>
                      </a:r>
                      <a:endParaRPr lang="zh-CN" altLang="en-US" sz="1400" b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0</a:t>
                      </a:r>
                      <a:endParaRPr lang="zh-CN" altLang="en-US" sz="1400" b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1</a:t>
                      </a:r>
                      <a:endParaRPr lang="zh-CN" altLang="en-US" sz="14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1</a:t>
                      </a:r>
                      <a:endParaRPr lang="zh-CN" altLang="en-US" sz="1400" b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1</a:t>
                      </a:r>
                      <a:endParaRPr lang="zh-CN" altLang="en-US" sz="1400" b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1</a:t>
                      </a:r>
                      <a:endParaRPr lang="zh-CN" altLang="en-US" sz="1400" b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1</a:t>
                      </a:r>
                      <a:endParaRPr lang="zh-CN" altLang="en-US" sz="1400" b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1</a:t>
                      </a:r>
                      <a:endParaRPr lang="zh-CN" altLang="en-US" sz="1400" b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2</a:t>
                      </a:r>
                      <a:endParaRPr lang="zh-CN" altLang="en-US" sz="14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2</a:t>
                      </a:r>
                      <a:endParaRPr lang="zh-CN" altLang="en-US" sz="1400" b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2</a:t>
                      </a:r>
                      <a:endParaRPr lang="zh-CN" altLang="en-US" sz="1400" b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2</a:t>
                      </a:r>
                      <a:endParaRPr lang="zh-CN" altLang="en-US" sz="1400" b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2</a:t>
                      </a:r>
                      <a:endParaRPr lang="zh-CN" altLang="en-US" sz="1400" b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3</a:t>
                      </a:r>
                      <a:endParaRPr lang="zh-CN" altLang="en-US" sz="14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3</a:t>
                      </a:r>
                      <a:endParaRPr lang="zh-CN" altLang="en-US" sz="1400" b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3</a:t>
                      </a:r>
                      <a:endParaRPr lang="zh-CN" altLang="en-US" sz="1400" b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3</a:t>
                      </a:r>
                      <a:endParaRPr lang="zh-CN" altLang="en-US" sz="1400" b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4</a:t>
                      </a:r>
                      <a:endParaRPr lang="zh-CN" altLang="en-US" sz="14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4</a:t>
                      </a:r>
                      <a:endParaRPr lang="zh-CN" altLang="en-US" sz="1400" b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4</a:t>
                      </a:r>
                      <a:endParaRPr lang="zh-CN" altLang="en-US" sz="1400" b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5</a:t>
                      </a:r>
                      <a:endParaRPr lang="zh-CN" altLang="en-US" sz="14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5</a:t>
                      </a:r>
                      <a:endParaRPr lang="zh-CN" altLang="en-US" sz="1400" b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/>
                        <a:t>6</a:t>
                      </a:r>
                      <a:endParaRPr lang="zh-CN" altLang="en-US" sz="14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3727175"/>
                  </a:ext>
                </a:extLst>
              </a:tr>
              <a:tr h="275108">
                <a:tc>
                  <a:txBody>
                    <a:bodyPr/>
                    <a:lstStyle/>
                    <a:p>
                      <a:r>
                        <a:rPr lang="en-US" altLang="zh-CN" sz="1200" b="0"/>
                        <a:t>f2</a:t>
                      </a:r>
                      <a:endParaRPr lang="zh-CN" altLang="en-US" sz="12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3556829"/>
                  </a:ext>
                </a:extLst>
              </a:tr>
              <a:tr h="275108">
                <a:tc>
                  <a:txBody>
                    <a:bodyPr/>
                    <a:lstStyle/>
                    <a:p>
                      <a:r>
                        <a:rPr lang="en-US" altLang="zh-CN" sz="1200" b="0"/>
                        <a:t>j2</a:t>
                      </a:r>
                      <a:endParaRPr lang="zh-CN" altLang="en-US" sz="12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1</a:t>
                      </a:r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2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3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4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5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6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7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2</a:t>
                      </a:r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3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4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5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6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7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3</a:t>
                      </a:r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4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5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6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7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4</a:t>
                      </a:r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5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6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7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5</a:t>
                      </a:r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6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7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6</a:t>
                      </a:r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7</a:t>
                      </a:r>
                      <a:endParaRPr lang="zh-CN" altLang="en-US" sz="140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7</a:t>
                      </a:r>
                      <a:endParaRPr lang="zh-CN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1272625"/>
                  </a:ext>
                </a:extLst>
              </a:tr>
              <a:tr h="275108">
                <a:tc>
                  <a:txBody>
                    <a:bodyPr/>
                    <a:lstStyle/>
                    <a:p>
                      <a:r>
                        <a:rPr lang="en-US" altLang="zh-CN" sz="1200" b="0"/>
                        <a:t>f1</a:t>
                      </a:r>
                      <a:endParaRPr lang="zh-CN" altLang="en-US" sz="12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1400" b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1400" b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1400" b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1400" b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1400" b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1400" b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1400" b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sz="1400" b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sz="1400" b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sz="1400" b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sz="1400" b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zh-CN" altLang="en-US" sz="1400" b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zh-CN" altLang="en-US" sz="1400" b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7077149"/>
                  </a:ext>
                </a:extLst>
              </a:tr>
            </a:tbl>
          </a:graphicData>
        </a:graphic>
      </p:graphicFrame>
      <p:sp>
        <p:nvSpPr>
          <p:cNvPr id="3" name="下箭头 2"/>
          <p:cNvSpPr/>
          <p:nvPr/>
        </p:nvSpPr>
        <p:spPr>
          <a:xfrm>
            <a:off x="4211960" y="2211710"/>
            <a:ext cx="432048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788024" y="2276604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标红表示该编号变量对应的域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91576" y="4229675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因为提前知道每个变量的域，</a:t>
            </a: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问题简化为构造第一行、第二行两个数列！</a:t>
            </a:r>
            <a:endParaRPr lang="en-US" altLang="zh-CN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困难是，如何不用循环就做到这一点？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419868" y="2274352"/>
            <a:ext cx="72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实质</a:t>
            </a:r>
          </a:p>
        </p:txBody>
      </p:sp>
    </p:spTree>
    <p:extLst>
      <p:ext uri="{BB962C8B-B14F-4D97-AF65-F5344CB8AC3E}">
        <p14:creationId xmlns:p14="http://schemas.microsoft.com/office/powerpoint/2010/main" val="142425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8" grpId="0"/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611560" y="785198"/>
          <a:ext cx="2880320" cy="28083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354239884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4192618376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33759444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147322039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391321354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3297657274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3729216375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1264291065"/>
                    </a:ext>
                  </a:extLst>
                </a:gridCol>
              </a:tblGrid>
              <a:tr h="3510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0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0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0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0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0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0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0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0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5484260"/>
                  </a:ext>
                </a:extLst>
              </a:tr>
              <a:tr h="3510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1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1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1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1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1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1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1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1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4848819"/>
                  </a:ext>
                </a:extLst>
              </a:tr>
              <a:tr h="3510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2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2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2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2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2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2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2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2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725762"/>
                  </a:ext>
                </a:extLst>
              </a:tr>
              <a:tr h="3510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3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3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3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3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3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3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3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3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0246082"/>
                  </a:ext>
                </a:extLst>
              </a:tr>
              <a:tr h="3510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4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4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4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4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4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4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4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4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9749922"/>
                  </a:ext>
                </a:extLst>
              </a:tr>
              <a:tr h="3510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5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5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5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5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5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5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5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5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5058115"/>
                  </a:ext>
                </a:extLst>
              </a:tr>
              <a:tr h="3510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6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6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6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6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6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6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6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6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8157695"/>
                  </a:ext>
                </a:extLst>
              </a:tr>
              <a:tr h="3510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7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7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7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7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7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7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7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7</a:t>
                      </a:r>
                      <a:endParaRPr lang="zh-CN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3782628578"/>
                  </a:ext>
                </a:extLst>
              </a:tr>
            </a:tbl>
          </a:graphicData>
        </a:graphic>
      </p:graphicFrame>
      <p:cxnSp>
        <p:nvCxnSpPr>
          <p:cNvPr id="10" name="直接箭头连接符 9"/>
          <p:cNvCxnSpPr/>
          <p:nvPr/>
        </p:nvCxnSpPr>
        <p:spPr>
          <a:xfrm flipV="1">
            <a:off x="1187624" y="843558"/>
            <a:ext cx="2160240" cy="136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1547664" y="1203598"/>
            <a:ext cx="1800200" cy="136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278620" y="785198"/>
            <a:ext cx="35844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构造左侧矩阵</a:t>
            </a:r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第一行：上三角矩阵横向拉直</a:t>
            </a:r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第二行：下三角矩阵纵向拉直</a:t>
            </a:r>
          </a:p>
        </p:txBody>
      </p:sp>
      <p:cxnSp>
        <p:nvCxnSpPr>
          <p:cNvPr id="19" name="直接箭头连接符 18"/>
          <p:cNvCxnSpPr/>
          <p:nvPr/>
        </p:nvCxnSpPr>
        <p:spPr>
          <a:xfrm>
            <a:off x="683568" y="1361262"/>
            <a:ext cx="0" cy="20745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1115616" y="1649294"/>
            <a:ext cx="0" cy="17865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4291156" y="2175718"/>
            <a:ext cx="374441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latin typeface="+mj-ea"/>
                <a:ea typeface="+mj-ea"/>
              </a:rPr>
              <a:t>记</a:t>
            </a:r>
            <a:r>
              <a:rPr lang="en-US" altLang="zh-CN" sz="1600" b="1">
                <a:latin typeface="+mj-ea"/>
                <a:ea typeface="+mj-ea"/>
              </a:rPr>
              <a:t>pos</a:t>
            </a:r>
            <a:r>
              <a:rPr lang="zh-CN" altLang="en-US" sz="1600">
                <a:latin typeface="+mj-ea"/>
                <a:ea typeface="+mj-ea"/>
              </a:rPr>
              <a:t>为非零变量位置向量，</a:t>
            </a:r>
            <a:endParaRPr lang="en-US" altLang="zh-CN" sz="1600">
              <a:latin typeface="+mj-ea"/>
              <a:ea typeface="+mj-ea"/>
            </a:endParaRPr>
          </a:p>
          <a:p>
            <a:r>
              <a:rPr lang="en-US" altLang="zh-CN" sz="1600" b="1">
                <a:latin typeface="+mj-ea"/>
                <a:ea typeface="+mj-ea"/>
              </a:rPr>
              <a:t>field</a:t>
            </a:r>
            <a:r>
              <a:rPr lang="zh-CN" altLang="en-US" sz="1600">
                <a:latin typeface="+mj-ea"/>
                <a:ea typeface="+mj-ea"/>
              </a:rPr>
              <a:t>为非零变量对应域向量，</a:t>
            </a:r>
            <a:endParaRPr lang="en-US" altLang="zh-CN" sz="1600">
              <a:latin typeface="+mj-ea"/>
              <a:ea typeface="+mj-ea"/>
            </a:endParaRPr>
          </a:p>
          <a:p>
            <a:r>
              <a:rPr lang="en-US" altLang="zh-CN" sz="1600">
                <a:latin typeface="+mj-ea"/>
                <a:ea typeface="+mj-ea"/>
              </a:rPr>
              <a:t>t</a:t>
            </a:r>
            <a:r>
              <a:rPr lang="zh-CN" altLang="en-US" sz="1600">
                <a:latin typeface="+mj-ea"/>
                <a:ea typeface="+mj-ea"/>
              </a:rPr>
              <a:t>为</a:t>
            </a:r>
            <a:r>
              <a:rPr lang="en-US" altLang="zh-CN" sz="1600" b="1">
                <a:latin typeface="+mj-ea"/>
                <a:ea typeface="+mj-ea"/>
              </a:rPr>
              <a:t>pos</a:t>
            </a:r>
            <a:r>
              <a:rPr lang="zh-CN" altLang="en-US" sz="1600">
                <a:latin typeface="+mj-ea"/>
                <a:ea typeface="+mj-ea"/>
              </a:rPr>
              <a:t>长度（非零变量个数），</a:t>
            </a:r>
            <a:endParaRPr lang="en-US" altLang="zh-CN" sz="1600">
              <a:latin typeface="+mj-ea"/>
              <a:ea typeface="+mj-ea"/>
            </a:endParaRPr>
          </a:p>
          <a:p>
            <a:r>
              <a:rPr lang="zh-CN" altLang="en-US" sz="1600">
                <a:latin typeface="+mj-ea"/>
                <a:ea typeface="+mj-ea"/>
              </a:rPr>
              <a:t>第一行为</a:t>
            </a:r>
            <a:r>
              <a:rPr lang="en-US" altLang="zh-CN" sz="1600" b="1">
                <a:latin typeface="+mj-ea"/>
                <a:ea typeface="+mj-ea"/>
              </a:rPr>
              <a:t>loc1</a:t>
            </a:r>
            <a:r>
              <a:rPr lang="zh-CN" altLang="en-US" sz="1600">
                <a:latin typeface="+mj-ea"/>
                <a:ea typeface="+mj-ea"/>
              </a:rPr>
              <a:t>，第二行为</a:t>
            </a:r>
            <a:r>
              <a:rPr lang="en-US" altLang="zh-CN" sz="1600" b="1">
                <a:latin typeface="+mj-ea"/>
                <a:ea typeface="+mj-ea"/>
              </a:rPr>
              <a:t>loc2</a:t>
            </a:r>
            <a:r>
              <a:rPr lang="zh-CN" altLang="en-US" sz="1600">
                <a:latin typeface="+mj-ea"/>
                <a:ea typeface="+mj-ea"/>
              </a:rPr>
              <a:t>，</a:t>
            </a:r>
            <a:endParaRPr lang="en-US" altLang="zh-CN" sz="1600">
              <a:latin typeface="+mj-ea"/>
              <a:ea typeface="+mj-ea"/>
            </a:endParaRPr>
          </a:p>
          <a:p>
            <a:r>
              <a:rPr lang="zh-CN" altLang="en-US" sz="1600" i="1" smtClean="0">
                <a:latin typeface="+mj-ea"/>
                <a:ea typeface="+mj-ea"/>
              </a:rPr>
              <a:t>若非零变量</a:t>
            </a:r>
            <a:r>
              <a:rPr lang="zh-CN" altLang="en-US" sz="1600" i="1">
                <a:latin typeface="+mj-ea"/>
                <a:ea typeface="+mj-ea"/>
              </a:rPr>
              <a:t>的值全为</a:t>
            </a:r>
            <a:r>
              <a:rPr lang="en-US" altLang="zh-CN" sz="1600" i="1">
                <a:latin typeface="+mj-ea"/>
                <a:ea typeface="+mj-ea"/>
              </a:rPr>
              <a:t>1</a:t>
            </a:r>
            <a:r>
              <a:rPr lang="zh-CN" altLang="en-US" sz="1600">
                <a:latin typeface="+mj-ea"/>
                <a:ea typeface="+mj-ea"/>
              </a:rPr>
              <a:t>，则有：</a:t>
            </a:r>
            <a:endParaRPr lang="en-US" altLang="zh-CN" sz="1600"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548278" y="3756658"/>
                <a:ext cx="8335476" cy="903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𝑾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𝑣𝑒𝑐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𝒑𝒐𝒔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𝒍𝒐𝒄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𝒇𝒊𝒆𝒍𝒅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𝒍𝒐𝒄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𝑣𝑒𝑐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𝒑𝒐𝒔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𝒍𝒐𝒄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𝒇𝒊𝒆𝒍𝒅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𝒍𝒐𝒄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78" y="3756658"/>
                <a:ext cx="8335476" cy="9033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2699792" y="4584167"/>
                <a:ext cx="6336704" cy="396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/>
                  <a:t>注：按行拉直。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𝒑𝒐𝒔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𝒍𝒐𝒄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𝒇𝒊𝒆𝒍𝒅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𝒍𝒐𝒄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</m:sSub>
                  </m:oMath>
                </a14:m>
                <a:r>
                  <a:rPr lang="zh-CN" altLang="en-US"/>
                  <a:t>是 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−1)×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/>
                  <a:t> 维矩阵</a:t>
                </a:r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4584167"/>
                <a:ext cx="6336704" cy="396519"/>
              </a:xfrm>
              <a:prstGeom prst="rect">
                <a:avLst/>
              </a:prstGeom>
              <a:blipFill>
                <a:blip r:embed="rId4"/>
                <a:stretch>
                  <a:fillRect l="-866" t="-13846" b="-12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81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4" grpId="0"/>
      <p:bldP spid="27" grpId="0"/>
      <p:bldP spid="2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87524" y="771550"/>
            <a:ext cx="756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mtClean="0">
                <a:latin typeface="黑体" panose="02010609060101010101" pitchFamily="49" charset="-122"/>
                <a:ea typeface="黑体" panose="02010609060101010101" pitchFamily="49" charset="-122"/>
              </a:rPr>
              <a:t>如果非零变量</a:t>
            </a:r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不全为</a:t>
            </a:r>
            <a:r>
              <a:rPr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，怎么办？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287524" y="1491630"/>
                <a:ext cx="835292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>
                    <a:latin typeface="黑体" panose="02010609060101010101" pitchFamily="49" charset="-122"/>
                    <a:ea typeface="黑体" panose="02010609060101010101" pitchFamily="49" charset="-122"/>
                  </a:rPr>
                  <a:t>最初想法：</a:t>
                </a:r>
                <a:r>
                  <a:rPr lang="zh-CN" altLang="en-US" sz="2000">
                    <a:latin typeface="+mj-ea"/>
                    <a:ea typeface="+mj-ea"/>
                  </a:rPr>
                  <a:t>在前页两个超长向量中间加入一个系数矩阵，</a:t>
                </a:r>
                <a:r>
                  <a:rPr lang="zh-CN" altLang="en-US" sz="2000" b="1">
                    <a:latin typeface="+mj-ea"/>
                    <a:ea typeface="+mj-ea"/>
                  </a:rPr>
                  <a:t>构造二次型。</a:t>
                </a:r>
                <a:endParaRPr lang="en-US" altLang="zh-CN" sz="2000" b="1">
                  <a:latin typeface="+mj-ea"/>
                  <a:ea typeface="+mj-ea"/>
                </a:endParaRPr>
              </a:p>
              <a:p>
                <a:r>
                  <a:rPr lang="en-US" altLang="zh-CN" sz="2000" b="1">
                    <a:latin typeface="+mj-ea"/>
                    <a:ea typeface="+mj-ea"/>
                  </a:rPr>
                  <a:t>          </a:t>
                </a:r>
                <a:r>
                  <a:rPr lang="zh-CN" altLang="en-US" sz="2000">
                    <a:latin typeface="+mj-ea"/>
                    <a:ea typeface="+mj-ea"/>
                  </a:rPr>
                  <a:t>这个系数矩阵是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0.5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−1)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000">
                    <a:latin typeface="+mj-ea"/>
                    <a:ea typeface="+mj-ea"/>
                  </a:rPr>
                  <a:t> 维对角阵，用</a:t>
                </a:r>
                <a:r>
                  <a:rPr lang="en-US" altLang="zh-CN" sz="2000">
                    <a:latin typeface="+mj-ea"/>
                    <a:ea typeface="+mj-ea"/>
                  </a:rPr>
                  <a:t>kronecker</a:t>
                </a:r>
                <a:r>
                  <a:rPr lang="zh-CN" altLang="en-US" sz="2000">
                    <a:latin typeface="+mj-ea"/>
                    <a:ea typeface="+mj-ea"/>
                  </a:rPr>
                  <a:t>积构造</a:t>
                </a:r>
                <a:r>
                  <a:rPr lang="en-US" altLang="zh-CN" sz="2000">
                    <a:latin typeface="+mj-ea"/>
                    <a:ea typeface="+mj-ea"/>
                  </a:rPr>
                  <a:t>:</a:t>
                </a:r>
                <a:endParaRPr lang="zh-CN" altLang="en-US" sz="200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24" y="1491630"/>
                <a:ext cx="8352928" cy="707886"/>
              </a:xfrm>
              <a:prstGeom prst="rect">
                <a:avLst/>
              </a:prstGeom>
              <a:blipFill>
                <a:blip r:embed="rId3"/>
                <a:stretch>
                  <a:fillRect l="-730" t="-5172" r="-2263" b="-129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907704" y="2427734"/>
                <a:ext cx="5696880" cy="4139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𝑑𝑖𝑎𝑔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𝒑𝒐𝒔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𝒍𝒐𝒄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对应元素</m:t>
                          </m:r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乘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𝒑𝒐𝒔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𝒍𝒐𝒄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𝑑𝑖𝑎𝑔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2427734"/>
                <a:ext cx="5696880" cy="413959"/>
              </a:xfrm>
              <a:prstGeom prst="rect">
                <a:avLst/>
              </a:prstGeom>
              <a:blipFill>
                <a:blip r:embed="rId4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/>
          <p:cNvSpPr txBox="1"/>
          <p:nvPr/>
        </p:nvSpPr>
        <p:spPr>
          <a:xfrm>
            <a:off x="1619672" y="3723878"/>
            <a:ext cx="6840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但实际上，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np.kron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的计算速度甚至比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for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循环还慢！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85565" y="2762353"/>
                <a:ext cx="9012595" cy="903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𝑾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𝑣𝑒𝑐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𝒑𝒐𝒔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𝒍𝒐𝒄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𝒇𝒊𝒆𝒍𝒅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𝒍𝒐𝒄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𝑣𝑒𝑐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𝒑𝒐𝒔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𝒍𝒐𝒄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𝒇𝒊𝒆𝒍𝒅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𝒍𝒐𝒄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65" y="2762353"/>
                <a:ext cx="9012595" cy="9033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338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/>
      <p:bldP spid="16" grpId="0"/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395536" y="843558"/>
                <a:ext cx="8424936" cy="1352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>
                    <a:latin typeface="黑体" panose="02010609060101010101" pitchFamily="49" charset="-122"/>
                    <a:ea typeface="黑体" panose="02010609060101010101" pitchFamily="49" charset="-122"/>
                  </a:rPr>
                  <a:t>实际做法：</a:t>
                </a:r>
                <a:r>
                  <a:rPr lang="zh-CN" altLang="en-US" sz="2000" b="1">
                    <a:latin typeface="+mj-ea"/>
                    <a:ea typeface="+mj-ea"/>
                  </a:rPr>
                  <a:t>与其构造一个巨大的对角阵，不如直接从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j-ea"/>
                      </a:rPr>
                      <m:t>𝑾</m:t>
                    </m:r>
                  </m:oMath>
                </a14:m>
                <a:r>
                  <a:rPr lang="zh-CN" altLang="en-US" sz="2000" b="1">
                    <a:latin typeface="+mj-ea"/>
                    <a:ea typeface="+mj-ea"/>
                  </a:rPr>
                  <a:t> 入手！</a:t>
                </a:r>
                <a:endParaRPr lang="en-US" altLang="zh-CN" sz="2000" b="1">
                  <a:latin typeface="+mj-ea"/>
                  <a:ea typeface="+mj-ea"/>
                </a:endParaRPr>
              </a:p>
              <a:p>
                <a:r>
                  <a:rPr lang="en-US" altLang="zh-CN" sz="2000">
                    <a:latin typeface="+mj-ea"/>
                    <a:ea typeface="+mj-ea"/>
                  </a:rPr>
                  <a:t>          </a:t>
                </a:r>
                <a:r>
                  <a:rPr lang="zh-CN" altLang="en-US" sz="2000">
                    <a:latin typeface="+mj-ea"/>
                    <a:ea typeface="+mj-ea"/>
                  </a:rPr>
                  <a:t>给每一根“木棒”写上自己的“名字”（乘上对应变量值），     </a:t>
                </a:r>
                <a:endParaRPr lang="en-US" altLang="zh-CN" sz="2000">
                  <a:latin typeface="+mj-ea"/>
                  <a:ea typeface="+mj-ea"/>
                </a:endParaRPr>
              </a:p>
              <a:p>
                <a:r>
                  <a:rPr lang="en-US" altLang="zh-CN" sz="2000">
                    <a:latin typeface="+mj-ea"/>
                    <a:ea typeface="+mj-ea"/>
                  </a:rPr>
                  <a:t>          </a:t>
                </a:r>
                <a:r>
                  <a:rPr lang="zh-CN" altLang="en-US" sz="2000">
                    <a:latin typeface="+mj-ea"/>
                    <a:ea typeface="+mj-ea"/>
                  </a:rPr>
                  <a:t>这样一来交互的时候自然就把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+mj-ea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+mj-ea"/>
                              </a:rPr>
                              <m:t>𝑗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+mj-ea"/>
                              </a:rPr>
                              <m:t>1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+mj-ea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+mj-ea"/>
                              </a:rPr>
                              <m:t>𝑗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+mj-ea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2000">
                    <a:latin typeface="+mj-ea"/>
                    <a:ea typeface="+mj-ea"/>
                  </a:rPr>
                  <a:t> 计算进去了</a:t>
                </a:r>
                <a:endParaRPr lang="en-US" altLang="zh-CN" sz="2000">
                  <a:latin typeface="+mj-ea"/>
                  <a:ea typeface="+mj-ea"/>
                </a:endParaRPr>
              </a:p>
              <a:p>
                <a:r>
                  <a:rPr lang="en-US" altLang="zh-CN" sz="2000">
                    <a:latin typeface="+mj-ea"/>
                    <a:ea typeface="+mj-ea"/>
                  </a:rPr>
                  <a:t>          </a:t>
                </a:r>
                <a:r>
                  <a:rPr lang="zh-CN" altLang="en-US" sz="2000">
                    <a:latin typeface="+mj-ea"/>
                    <a:ea typeface="+mj-ea"/>
                  </a:rPr>
                  <a:t>这一步还是用了</a:t>
                </a:r>
                <a:r>
                  <a:rPr lang="en-US" altLang="zh-CN" sz="2000">
                    <a:latin typeface="+mj-ea"/>
                    <a:ea typeface="+mj-ea"/>
                  </a:rPr>
                  <a:t>for</a:t>
                </a:r>
                <a:r>
                  <a:rPr lang="zh-CN" altLang="en-US" sz="2000">
                    <a:latin typeface="+mj-ea"/>
                    <a:ea typeface="+mj-ea"/>
                  </a:rPr>
                  <a:t>循环，但只需循环 </a:t>
                </a:r>
                <a:r>
                  <a:rPr lang="en-US" altLang="zh-CN" sz="2000">
                    <a:latin typeface="+mj-ea"/>
                    <a:ea typeface="+mj-ea"/>
                  </a:rPr>
                  <a:t>t </a:t>
                </a:r>
                <a:r>
                  <a:rPr lang="zh-CN" altLang="en-US" sz="2000">
                    <a:latin typeface="+mj-ea"/>
                    <a:ea typeface="+mj-ea"/>
                  </a:rPr>
                  <a:t>次，复杂度大幅下降</a:t>
                </a: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843558"/>
                <a:ext cx="8424936" cy="1352486"/>
              </a:xfrm>
              <a:prstGeom prst="rect">
                <a:avLst/>
              </a:prstGeom>
              <a:blipFill>
                <a:blip r:embed="rId3"/>
                <a:stretch>
                  <a:fillRect l="-796" t="-3153" b="-7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34"/>
          <a:stretch/>
        </p:blipFill>
        <p:spPr>
          <a:xfrm>
            <a:off x="323528" y="1779661"/>
            <a:ext cx="3672408" cy="339677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810" y="2139702"/>
            <a:ext cx="5012789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802E4E5A-97B3-4369-B4C3-7A203FB51F62}"/>
              </a:ext>
            </a:extLst>
          </p:cNvPr>
          <p:cNvGrpSpPr/>
          <p:nvPr/>
        </p:nvGrpSpPr>
        <p:grpSpPr>
          <a:xfrm>
            <a:off x="107504" y="123478"/>
            <a:ext cx="648072" cy="648108"/>
            <a:chOff x="2881862" y="1781931"/>
            <a:chExt cx="1050058" cy="1050116"/>
          </a:xfrm>
        </p:grpSpPr>
        <p:grpSp>
          <p:nvGrpSpPr>
            <p:cNvPr id="41" name="组合 25">
              <a:extLst>
                <a:ext uri="{FF2B5EF4-FFF2-40B4-BE49-F238E27FC236}">
                  <a16:creationId xmlns:a16="http://schemas.microsoft.com/office/drawing/2014/main" id="{0101EE52-22F4-426D-9C24-CA7510741846}"/>
                </a:ext>
              </a:extLst>
            </p:cNvPr>
            <p:cNvGrpSpPr/>
            <p:nvPr/>
          </p:nvGrpSpPr>
          <p:grpSpPr>
            <a:xfrm>
              <a:off x="2881862" y="1781931"/>
              <a:ext cx="1050058" cy="105011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3" name="同心圆 26">
                <a:extLst>
                  <a:ext uri="{FF2B5EF4-FFF2-40B4-BE49-F238E27FC236}">
                    <a16:creationId xmlns:a16="http://schemas.microsoft.com/office/drawing/2014/main" id="{64A425E1-62F7-4376-8051-BAD43881F2D4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80808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17AB1C19-6FF6-4076-A7D5-2BC6E87C7C35}"/>
                  </a:ext>
                </a:extLst>
              </p:cNvPr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80808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42" name="TextBox 13">
              <a:extLst>
                <a:ext uri="{FF2B5EF4-FFF2-40B4-BE49-F238E27FC236}">
                  <a16:creationId xmlns:a16="http://schemas.microsoft.com/office/drawing/2014/main" id="{3AEC4940-4F79-447B-96CD-0B34CDF80FEE}"/>
                </a:ext>
              </a:extLst>
            </p:cNvPr>
            <p:cNvSpPr txBox="1"/>
            <p:nvPr/>
          </p:nvSpPr>
          <p:spPr>
            <a:xfrm>
              <a:off x="3091874" y="1992817"/>
              <a:ext cx="723582" cy="6283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accent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01</a:t>
              </a:r>
              <a:endParaRPr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48" name="MH_Others_2">
            <a:extLst>
              <a:ext uri="{FF2B5EF4-FFF2-40B4-BE49-F238E27FC236}">
                <a16:creationId xmlns:a16="http://schemas.microsoft.com/office/drawing/2014/main" id="{48AAAC99-23A8-4DA0-A547-DDB72CCF668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71047" y="285823"/>
            <a:ext cx="7065860" cy="3556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7" tIns="34284" rIns="68567" bIns="34284" numCol="1" spcCol="0" rtlCol="0" fromWordArt="0" anchor="ctr" anchorCtr="0" forceAA="0" compatLnSpc="1">
            <a:noAutofit/>
          </a:bodyPr>
          <a:lstStyle/>
          <a:p>
            <a:r>
              <a:rPr lang="zh-CN" altLang="en-US" sz="24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原理</a:t>
            </a:r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68492" y="1131590"/>
            <a:ext cx="6151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“隐向量”是贯穿矩阵分解、</a:t>
            </a:r>
            <a:r>
              <a:rPr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FM</a:t>
            </a:r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FFM</a:t>
            </a:r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的核心概念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55576" y="1851670"/>
            <a:ext cx="7879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北京校区有间宿舍，住着甲和乙。甲脾气暴躁，但乙能和他和睦相处。</a:t>
            </a:r>
            <a:endParaRPr lang="en-US" altLang="zh-CN" dirty="0"/>
          </a:p>
          <a:p>
            <a:r>
              <a:rPr lang="zh-CN" altLang="en-US" dirty="0"/>
              <a:t>珠海校区有间宿舍，住着丙和丁。丙不好相处，但丁能和他和睦相处。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请问：素不相识的乙和丁假如住一间宿舍，他们关系会是怎么样？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971600" y="3651870"/>
            <a:ext cx="72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乙丁的性格应该</a:t>
            </a:r>
            <a:r>
              <a:rPr lang="zh-CN" altLang="en-US"/>
              <a:t>不差，所以</a:t>
            </a:r>
            <a:r>
              <a:rPr lang="zh-CN" altLang="en-US" dirty="0"/>
              <a:t>我们也能猜测他们可以和睦相处。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16804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611560" y="627534"/>
                <a:ext cx="75608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>
                    <a:latin typeface="黑体" panose="02010609060101010101" pitchFamily="49" charset="-122"/>
                    <a:ea typeface="黑体" panose="02010609060101010101" pitchFamily="49" charset="-122"/>
                  </a:rPr>
                  <a:t>计算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𝐹𝐹𝑀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000" b="1">
                    <a:latin typeface="黑体" panose="02010609060101010101" pitchFamily="49" charset="-122"/>
                    <a:ea typeface="黑体" panose="02010609060101010101" pitchFamily="49" charset="-122"/>
                  </a:rPr>
                  <a:t> 的问题解决了，但参数迭代还没有！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27534"/>
                <a:ext cx="7560840" cy="400110"/>
              </a:xfrm>
              <a:prstGeom prst="rect">
                <a:avLst/>
              </a:prstGeom>
              <a:blipFill>
                <a:blip r:embed="rId3"/>
                <a:stretch>
                  <a:fillRect l="-806" t="-12121" b="-2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/>
          <p:cNvGrpSpPr/>
          <p:nvPr/>
        </p:nvGrpSpPr>
        <p:grpSpPr>
          <a:xfrm>
            <a:off x="2237202" y="1163204"/>
            <a:ext cx="4299179" cy="801536"/>
            <a:chOff x="2631663" y="2537846"/>
            <a:chExt cx="4299179" cy="8015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/>
                <p:cNvSpPr/>
                <p:nvPr/>
              </p:nvSpPr>
              <p:spPr>
                <a:xfrm>
                  <a:off x="2631664" y="2537846"/>
                  <a:ext cx="3171253" cy="3931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1664" y="2537846"/>
                  <a:ext cx="3171253" cy="393121"/>
                </a:xfrm>
                <a:prstGeom prst="rect">
                  <a:avLst/>
                </a:prstGeom>
                <a:blipFill>
                  <a:blip r:embed="rId4"/>
                  <a:stretch>
                    <a:fillRect b="-92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/>
                <p:cNvSpPr/>
                <p:nvPr/>
              </p:nvSpPr>
              <p:spPr>
                <a:xfrm>
                  <a:off x="2631663" y="2946261"/>
                  <a:ext cx="3171253" cy="3931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1663" y="2946261"/>
                  <a:ext cx="3171253" cy="393121"/>
                </a:xfrm>
                <a:prstGeom prst="rect">
                  <a:avLst/>
                </a:prstGeom>
                <a:blipFill>
                  <a:blip r:embed="rId5"/>
                  <a:stretch>
                    <a:fillRect b="-92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6088047" y="2792467"/>
                  <a:ext cx="84279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8047" y="2792467"/>
                  <a:ext cx="842795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9420" t="-2222" r="-10145" b="-3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611560" y="2283718"/>
                <a:ext cx="8122036" cy="1247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/>
                  <a:t>这里存在两个问题：</a:t>
                </a:r>
                <a:endParaRPr lang="en-US" altLang="zh-CN"/>
              </a:p>
              <a:p>
                <a:r>
                  <a:rPr lang="en-US" altLang="zh-CN"/>
                  <a:t>1</a:t>
                </a:r>
                <a:r>
                  <a:rPr lang="zh-CN" altLang="en-US"/>
                  <a:t>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/>
                  <a:t> 乘在了一个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zh-CN" altLang="en-US"/>
                  <a:t> 上，而给“木棒”乘上变量值的做法只能得到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endParaRPr lang="en-US" altLang="zh-CN"/>
              </a:p>
              <a:p>
                <a:r>
                  <a:rPr lang="en-US" altLang="zh-CN"/>
                  <a:t>2</a:t>
                </a:r>
                <a:r>
                  <a:rPr lang="zh-CN" altLang="en-US"/>
                  <a:t>、要先算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/>
                  <a:t>（小对大）再算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/>
                  <a:t>（大对小），之前只做了“小对大”。</a:t>
                </a:r>
                <a:endParaRPr lang="en-US" altLang="zh-CN"/>
              </a:p>
              <a:p>
                <a:r>
                  <a:rPr lang="zh-CN" altLang="en-US"/>
                  <a:t>第二个问题比较好处理，直接把坐标交换即可。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283718"/>
                <a:ext cx="8122036" cy="1247906"/>
              </a:xfrm>
              <a:prstGeom prst="rect">
                <a:avLst/>
              </a:prstGeom>
              <a:blipFill>
                <a:blip r:embed="rId7"/>
                <a:stretch>
                  <a:fillRect l="-600" t="-4412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611560" y="3574739"/>
            <a:ext cx="7045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理论上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multi-hot</a:t>
            </a:r>
            <a:r>
              <a:rPr lang="en-US" altLang="zh-CN" b="1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情形无法矩阵化，所以我们只看 </a:t>
            </a: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one-hot</a:t>
            </a:r>
            <a:r>
              <a:rPr lang="en-US" altLang="zh-CN" b="1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情形</a:t>
            </a:r>
            <a:r>
              <a:rPr lang="en-US" altLang="zh-CN" b="1" baseline="300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baseline="30000"/>
          </a:p>
        </p:txBody>
      </p:sp>
      <p:sp>
        <p:nvSpPr>
          <p:cNvPr id="10" name="文本框 9"/>
          <p:cNvSpPr txBox="1"/>
          <p:nvPr/>
        </p:nvSpPr>
        <p:spPr>
          <a:xfrm>
            <a:off x="237004" y="4497169"/>
            <a:ext cx="8496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其实叫“</a:t>
            </a:r>
            <a:r>
              <a:rPr lang="en-US" altLang="zh-CN" sz="1200"/>
              <a:t>one-hot</a:t>
            </a:r>
            <a:r>
              <a:rPr lang="zh-CN" altLang="en-US" sz="1200"/>
              <a:t>”并不严谨，这里要求的是一个域下有且只有一个变量非</a:t>
            </a:r>
            <a:r>
              <a:rPr lang="en-US" altLang="zh-CN" sz="1200"/>
              <a:t>0</a:t>
            </a:r>
            <a:r>
              <a:rPr lang="zh-CN" altLang="en-US" sz="1200"/>
              <a:t>，而域的划分是多样的。理论上，部分域内变量全为</a:t>
            </a:r>
            <a:r>
              <a:rPr lang="en-US" altLang="zh-CN" sz="1200"/>
              <a:t>0</a:t>
            </a:r>
            <a:r>
              <a:rPr lang="zh-CN" altLang="en-US" sz="1200"/>
              <a:t>也可以操作，但是构造坐标时要从原始矩阵中删除对应行列再上下三角拉直。这就要求每考察一个样本，都要重新构造一次坐标向量。如果假定没有全为</a:t>
            </a:r>
            <a:r>
              <a:rPr lang="en-US" altLang="zh-CN" sz="1200"/>
              <a:t>0</a:t>
            </a:r>
            <a:r>
              <a:rPr lang="zh-CN" altLang="en-US" sz="1200"/>
              <a:t>的域，域和非零变量就能一一对应，这样整个程序只用在开始时构造一次坐标向量即可。</a:t>
            </a:r>
          </a:p>
        </p:txBody>
      </p:sp>
    </p:spTree>
    <p:extLst>
      <p:ext uri="{BB962C8B-B14F-4D97-AF65-F5344CB8AC3E}">
        <p14:creationId xmlns:p14="http://schemas.microsoft.com/office/powerpoint/2010/main" val="402083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71600" y="941623"/>
            <a:ext cx="7272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如果每个域下有且仅有一个变量非零，那么域和非零变量</a:t>
            </a:r>
            <a:r>
              <a:rPr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一一对应</a:t>
            </a:r>
            <a:endParaRPr lang="en-US" altLang="zh-CN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这样，我们可以把域对应非零变量的值也“写在木棒上”：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5678082"/>
                  </p:ext>
                </p:extLst>
              </p:nvPr>
            </p:nvGraphicFramePr>
            <p:xfrm>
              <a:off x="3113879" y="2355726"/>
              <a:ext cx="6048675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2075">
                      <a:extLst>
                        <a:ext uri="{9D8B030D-6E8A-4147-A177-3AD203B41FA5}">
                          <a16:colId xmlns:a16="http://schemas.microsoft.com/office/drawing/2014/main" val="609138000"/>
                        </a:ext>
                      </a:extLst>
                    </a:gridCol>
                    <a:gridCol w="672075">
                      <a:extLst>
                        <a:ext uri="{9D8B030D-6E8A-4147-A177-3AD203B41FA5}">
                          <a16:colId xmlns:a16="http://schemas.microsoft.com/office/drawing/2014/main" val="467195222"/>
                        </a:ext>
                      </a:extLst>
                    </a:gridCol>
                    <a:gridCol w="672075">
                      <a:extLst>
                        <a:ext uri="{9D8B030D-6E8A-4147-A177-3AD203B41FA5}">
                          <a16:colId xmlns:a16="http://schemas.microsoft.com/office/drawing/2014/main" val="1891208229"/>
                        </a:ext>
                      </a:extLst>
                    </a:gridCol>
                    <a:gridCol w="672075">
                      <a:extLst>
                        <a:ext uri="{9D8B030D-6E8A-4147-A177-3AD203B41FA5}">
                          <a16:colId xmlns:a16="http://schemas.microsoft.com/office/drawing/2014/main" val="4043319681"/>
                        </a:ext>
                      </a:extLst>
                    </a:gridCol>
                    <a:gridCol w="672075">
                      <a:extLst>
                        <a:ext uri="{9D8B030D-6E8A-4147-A177-3AD203B41FA5}">
                          <a16:colId xmlns:a16="http://schemas.microsoft.com/office/drawing/2014/main" val="1681943454"/>
                        </a:ext>
                      </a:extLst>
                    </a:gridCol>
                    <a:gridCol w="672075">
                      <a:extLst>
                        <a:ext uri="{9D8B030D-6E8A-4147-A177-3AD203B41FA5}">
                          <a16:colId xmlns:a16="http://schemas.microsoft.com/office/drawing/2014/main" val="1071398734"/>
                        </a:ext>
                      </a:extLst>
                    </a:gridCol>
                    <a:gridCol w="672075">
                      <a:extLst>
                        <a:ext uri="{9D8B030D-6E8A-4147-A177-3AD203B41FA5}">
                          <a16:colId xmlns:a16="http://schemas.microsoft.com/office/drawing/2014/main" val="344409400"/>
                        </a:ext>
                      </a:extLst>
                    </a:gridCol>
                    <a:gridCol w="672075">
                      <a:extLst>
                        <a:ext uri="{9D8B030D-6E8A-4147-A177-3AD203B41FA5}">
                          <a16:colId xmlns:a16="http://schemas.microsoft.com/office/drawing/2014/main" val="621753528"/>
                        </a:ext>
                      </a:extLst>
                    </a:gridCol>
                    <a:gridCol w="672075">
                      <a:extLst>
                        <a:ext uri="{9D8B030D-6E8A-4147-A177-3AD203B41FA5}">
                          <a16:colId xmlns:a16="http://schemas.microsoft.com/office/drawing/2014/main" val="2193782310"/>
                        </a:ext>
                      </a:extLst>
                    </a:gridCol>
                  </a:tblGrid>
                  <a:tr h="2880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400"/>
                            <a:t>域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/>
                            <a:t>0</a:t>
                          </a:r>
                          <a:endParaRPr lang="zh-CN" altLang="en-US" sz="140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/>
                            <a:t>1</a:t>
                          </a:r>
                          <a:endParaRPr lang="zh-CN" altLang="en-US" sz="140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/>
                            <a:t>2</a:t>
                          </a:r>
                          <a:endParaRPr lang="zh-CN" altLang="en-US" sz="140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25594156"/>
                      </a:ext>
                    </a:extLst>
                  </a:tr>
                  <a:tr h="2880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400"/>
                            <a:t>变量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/>
                            <a:t>0</a:t>
                          </a:r>
                          <a:endParaRPr lang="zh-CN" alt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/>
                            <a:t>1</a:t>
                          </a:r>
                          <a:endParaRPr lang="zh-CN" alt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/>
                            <a:t>2</a:t>
                          </a:r>
                          <a:endParaRPr lang="zh-CN" alt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/>
                            <a:t>3</a:t>
                          </a:r>
                          <a:endParaRPr lang="zh-CN" alt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/>
                            <a:t>4</a:t>
                          </a:r>
                          <a:endParaRPr lang="zh-CN" alt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/>
                            <a:t>5</a:t>
                          </a:r>
                          <a:endParaRPr lang="zh-CN" alt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/>
                            <a:t>6</a:t>
                          </a:r>
                          <a:endParaRPr lang="zh-CN" alt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/>
                            <a:t>7</a:t>
                          </a:r>
                          <a:endParaRPr lang="zh-CN" altLang="en-US" sz="14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74723321"/>
                      </a:ext>
                    </a:extLst>
                  </a:tr>
                  <a:tr h="2880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400"/>
                            <a:t>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1200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/>
                            <a:t>0</a:t>
                          </a:r>
                          <a:endParaRPr lang="zh-CN" alt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/>
                            <a:t>0</a:t>
                          </a:r>
                          <a:endParaRPr lang="zh-CN" alt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zh-CN" alt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/>
                            <a:t>0</a:t>
                          </a:r>
                          <a:endParaRPr lang="zh-CN" alt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/>
                            <a:t>0</a:t>
                          </a:r>
                          <a:endParaRPr lang="zh-CN" alt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/>
                            <a:t>0</a:t>
                          </a:r>
                          <a:endParaRPr lang="zh-CN" alt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zh-CN" altLang="en-US" sz="12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15975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5678082"/>
                  </p:ext>
                </p:extLst>
              </p:nvPr>
            </p:nvGraphicFramePr>
            <p:xfrm>
              <a:off x="3113879" y="2355726"/>
              <a:ext cx="6048675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2075">
                      <a:extLst>
                        <a:ext uri="{9D8B030D-6E8A-4147-A177-3AD203B41FA5}">
                          <a16:colId xmlns:a16="http://schemas.microsoft.com/office/drawing/2014/main" val="609138000"/>
                        </a:ext>
                      </a:extLst>
                    </a:gridCol>
                    <a:gridCol w="672075">
                      <a:extLst>
                        <a:ext uri="{9D8B030D-6E8A-4147-A177-3AD203B41FA5}">
                          <a16:colId xmlns:a16="http://schemas.microsoft.com/office/drawing/2014/main" val="467195222"/>
                        </a:ext>
                      </a:extLst>
                    </a:gridCol>
                    <a:gridCol w="672075">
                      <a:extLst>
                        <a:ext uri="{9D8B030D-6E8A-4147-A177-3AD203B41FA5}">
                          <a16:colId xmlns:a16="http://schemas.microsoft.com/office/drawing/2014/main" val="1891208229"/>
                        </a:ext>
                      </a:extLst>
                    </a:gridCol>
                    <a:gridCol w="672075">
                      <a:extLst>
                        <a:ext uri="{9D8B030D-6E8A-4147-A177-3AD203B41FA5}">
                          <a16:colId xmlns:a16="http://schemas.microsoft.com/office/drawing/2014/main" val="4043319681"/>
                        </a:ext>
                      </a:extLst>
                    </a:gridCol>
                    <a:gridCol w="672075">
                      <a:extLst>
                        <a:ext uri="{9D8B030D-6E8A-4147-A177-3AD203B41FA5}">
                          <a16:colId xmlns:a16="http://schemas.microsoft.com/office/drawing/2014/main" val="1681943454"/>
                        </a:ext>
                      </a:extLst>
                    </a:gridCol>
                    <a:gridCol w="672075">
                      <a:extLst>
                        <a:ext uri="{9D8B030D-6E8A-4147-A177-3AD203B41FA5}">
                          <a16:colId xmlns:a16="http://schemas.microsoft.com/office/drawing/2014/main" val="1071398734"/>
                        </a:ext>
                      </a:extLst>
                    </a:gridCol>
                    <a:gridCol w="672075">
                      <a:extLst>
                        <a:ext uri="{9D8B030D-6E8A-4147-A177-3AD203B41FA5}">
                          <a16:colId xmlns:a16="http://schemas.microsoft.com/office/drawing/2014/main" val="344409400"/>
                        </a:ext>
                      </a:extLst>
                    </a:gridCol>
                    <a:gridCol w="672075">
                      <a:extLst>
                        <a:ext uri="{9D8B030D-6E8A-4147-A177-3AD203B41FA5}">
                          <a16:colId xmlns:a16="http://schemas.microsoft.com/office/drawing/2014/main" val="621753528"/>
                        </a:ext>
                      </a:extLst>
                    </a:gridCol>
                    <a:gridCol w="672075">
                      <a:extLst>
                        <a:ext uri="{9D8B030D-6E8A-4147-A177-3AD203B41FA5}">
                          <a16:colId xmlns:a16="http://schemas.microsoft.com/office/drawing/2014/main" val="219378231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400"/>
                            <a:t>域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/>
                            <a:t>0</a:t>
                          </a:r>
                          <a:endParaRPr lang="zh-CN" altLang="en-US" sz="140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/>
                            <a:t>1</a:t>
                          </a:r>
                          <a:endParaRPr lang="zh-CN" altLang="en-US" sz="140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/>
                            <a:t>2</a:t>
                          </a:r>
                          <a:endParaRPr lang="zh-CN" altLang="en-US" sz="140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2559415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400"/>
                            <a:t>变量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/>
                            <a:t>0</a:t>
                          </a:r>
                          <a:endParaRPr lang="zh-CN" alt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/>
                            <a:t>1</a:t>
                          </a:r>
                          <a:endParaRPr lang="zh-CN" alt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/>
                            <a:t>2</a:t>
                          </a:r>
                          <a:endParaRPr lang="zh-CN" alt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/>
                            <a:t>3</a:t>
                          </a:r>
                          <a:endParaRPr lang="zh-CN" alt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/>
                            <a:t>4</a:t>
                          </a:r>
                          <a:endParaRPr lang="zh-CN" alt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/>
                            <a:t>5</a:t>
                          </a:r>
                          <a:endParaRPr lang="zh-CN" alt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/>
                            <a:t>6</a:t>
                          </a:r>
                          <a:endParaRPr lang="zh-CN" alt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/>
                            <a:t>7</a:t>
                          </a:r>
                          <a:endParaRPr lang="zh-CN" altLang="en-US" sz="14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7472332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400"/>
                            <a:t>值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208000" r="-700000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/>
                            <a:t>0</a:t>
                          </a:r>
                          <a:endParaRPr lang="zh-CN" alt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/>
                            <a:t>0</a:t>
                          </a:r>
                          <a:endParaRPr lang="zh-CN" alt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402727" t="-208000" r="-40545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/>
                            <a:t>0</a:t>
                          </a:r>
                          <a:endParaRPr lang="zh-CN" alt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/>
                            <a:t>0</a:t>
                          </a:r>
                          <a:endParaRPr lang="zh-CN" alt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/>
                            <a:t>0</a:t>
                          </a:r>
                          <a:endParaRPr lang="zh-CN" alt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804545" t="-208000" r="-3636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159758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1" y="1923678"/>
            <a:ext cx="3096344" cy="272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1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843558"/>
            <a:ext cx="2766118" cy="385688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1520" y="299432"/>
            <a:ext cx="3060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蘑菇数据集预测结果：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779912" y="1635646"/>
            <a:ext cx="4968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正确率</a:t>
            </a:r>
            <a:r>
              <a:rPr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100%</a:t>
            </a:r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！你相信这个结果吗？</a:t>
            </a:r>
            <a:endParaRPr lang="en-US" altLang="zh-CN" sz="20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600">
                <a:latin typeface="+mj-ea"/>
                <a:ea typeface="+mj-ea"/>
              </a:rPr>
              <a:t>ROC</a:t>
            </a:r>
            <a:r>
              <a:rPr lang="zh-CN" altLang="en-US" sz="1600">
                <a:latin typeface="+mj-ea"/>
                <a:ea typeface="+mj-ea"/>
              </a:rPr>
              <a:t>为直角，意味着</a:t>
            </a:r>
            <a:r>
              <a:rPr lang="en-US" altLang="zh-CN" sz="1600">
                <a:latin typeface="+mj-ea"/>
                <a:ea typeface="+mj-ea"/>
              </a:rPr>
              <a:t>TPR&lt;1</a:t>
            </a:r>
            <a:r>
              <a:rPr lang="zh-CN" altLang="en-US" sz="1600">
                <a:latin typeface="+mj-ea"/>
                <a:ea typeface="+mj-ea"/>
              </a:rPr>
              <a:t>时，</a:t>
            </a:r>
            <a:r>
              <a:rPr lang="en-US" altLang="zh-CN" sz="1600">
                <a:latin typeface="+mj-ea"/>
                <a:ea typeface="+mj-ea"/>
              </a:rPr>
              <a:t>FPR</a:t>
            </a:r>
            <a:r>
              <a:rPr lang="zh-CN" altLang="en-US" sz="1600">
                <a:latin typeface="+mj-ea"/>
                <a:ea typeface="+mj-ea"/>
              </a:rPr>
              <a:t>为</a:t>
            </a:r>
            <a:r>
              <a:rPr lang="en-US" altLang="zh-CN" sz="1600">
                <a:latin typeface="+mj-ea"/>
                <a:ea typeface="+mj-ea"/>
              </a:rPr>
              <a:t>0</a:t>
            </a:r>
            <a:r>
              <a:rPr lang="zh-CN" altLang="en-US" sz="1600">
                <a:latin typeface="+mj-ea"/>
                <a:ea typeface="+mj-ea"/>
              </a:rPr>
              <a:t>，同时</a:t>
            </a:r>
            <a:r>
              <a:rPr lang="en-US" altLang="zh-CN" sz="1600">
                <a:latin typeface="+mj-ea"/>
                <a:ea typeface="+mj-ea"/>
              </a:rPr>
              <a:t>FPR&gt;0</a:t>
            </a:r>
            <a:r>
              <a:rPr lang="zh-CN" altLang="en-US" sz="1600">
                <a:latin typeface="+mj-ea"/>
                <a:ea typeface="+mj-ea"/>
              </a:rPr>
              <a:t>时，</a:t>
            </a:r>
            <a:r>
              <a:rPr lang="en-US" altLang="zh-CN" sz="1600">
                <a:latin typeface="+mj-ea"/>
                <a:ea typeface="+mj-ea"/>
              </a:rPr>
              <a:t>TPR</a:t>
            </a:r>
            <a:r>
              <a:rPr lang="zh-CN" altLang="en-US" sz="1600">
                <a:latin typeface="+mj-ea"/>
                <a:ea typeface="+mj-ea"/>
              </a:rPr>
              <a:t>为</a:t>
            </a:r>
            <a:r>
              <a:rPr lang="en-US" altLang="zh-CN" sz="1600">
                <a:latin typeface="+mj-ea"/>
                <a:ea typeface="+mj-ea"/>
              </a:rPr>
              <a:t>1</a:t>
            </a:r>
            <a:r>
              <a:rPr lang="zh-CN" altLang="en-US" sz="1600">
                <a:latin typeface="+mj-ea"/>
                <a:ea typeface="+mj-ea"/>
              </a:rPr>
              <a:t>，也就是判为</a:t>
            </a:r>
            <a:r>
              <a:rPr lang="en-US" altLang="zh-CN" sz="1600">
                <a:latin typeface="+mj-ea"/>
                <a:ea typeface="+mj-ea"/>
              </a:rPr>
              <a:t>0</a:t>
            </a:r>
            <a:r>
              <a:rPr lang="zh-CN" altLang="en-US" sz="1600">
                <a:latin typeface="+mj-ea"/>
                <a:ea typeface="+mj-ea"/>
              </a:rPr>
              <a:t>和判为</a:t>
            </a:r>
            <a:r>
              <a:rPr lang="en-US" altLang="zh-CN" sz="1600">
                <a:latin typeface="+mj-ea"/>
                <a:ea typeface="+mj-ea"/>
              </a:rPr>
              <a:t>1</a:t>
            </a:r>
            <a:r>
              <a:rPr lang="zh-CN" altLang="en-US" sz="1600">
                <a:latin typeface="+mj-ea"/>
                <a:ea typeface="+mj-ea"/>
              </a:rPr>
              <a:t>的预测值完全不相交。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745880" y="3219822"/>
            <a:ext cx="4752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过拟合的定义是什么？</a:t>
            </a:r>
          </a:p>
        </p:txBody>
      </p:sp>
    </p:spTree>
    <p:extLst>
      <p:ext uri="{BB962C8B-B14F-4D97-AF65-F5344CB8AC3E}">
        <p14:creationId xmlns:p14="http://schemas.microsoft.com/office/powerpoint/2010/main" val="385384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51520" y="299432"/>
            <a:ext cx="3060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心脏病数据集预测结果：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779912" y="1635646"/>
            <a:ext cx="49685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正确率和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AUC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似乎稍微低于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FM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，而且倾向于有更高的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FNR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-1" t="2124" r="-1058"/>
          <a:stretch/>
        </p:blipFill>
        <p:spPr>
          <a:xfrm>
            <a:off x="611560" y="843558"/>
            <a:ext cx="2808312" cy="387357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779912" y="293179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可能原因：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、域的划分缺乏医学依据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          2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、训练集选取随机偏差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          3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、参数设置问题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          4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、模型不适合等</a:t>
            </a:r>
            <a:endParaRPr lang="en-US" altLang="zh-CN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5303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95536" y="555526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不足和展望：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43608" y="1347614"/>
            <a:ext cx="7344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en-US" altLang="zh-CN"/>
              <a:t>FFM</a:t>
            </a:r>
            <a:r>
              <a:rPr lang="zh-CN" altLang="en-US"/>
              <a:t>论文原作者不需要考虑矩阵化的问题，并且使用了</a:t>
            </a:r>
            <a:r>
              <a:rPr lang="zh-CN" altLang="en-US" b="1"/>
              <a:t>并行计算</a:t>
            </a:r>
            <a:r>
              <a:rPr lang="zh-CN" altLang="en-US"/>
              <a:t>的方式进行加速，这是之后可以尝试的内容；</a:t>
            </a:r>
            <a:endParaRPr lang="en-US" altLang="zh-CN"/>
          </a:p>
          <a:p>
            <a:r>
              <a:rPr lang="en-US" altLang="zh-CN"/>
              <a:t>2</a:t>
            </a:r>
            <a:r>
              <a:rPr lang="zh-CN" altLang="en-US"/>
              <a:t>、目前写的</a:t>
            </a:r>
            <a:r>
              <a:rPr lang="en-US" altLang="zh-CN"/>
              <a:t>FFM</a:t>
            </a:r>
            <a:r>
              <a:rPr lang="zh-CN" altLang="en-US"/>
              <a:t>只适用于分类，还可考虑回归扩展；</a:t>
            </a:r>
            <a:endParaRPr lang="en-US" altLang="zh-CN"/>
          </a:p>
          <a:p>
            <a:r>
              <a:rPr lang="en-US" altLang="zh-CN"/>
              <a:t>3</a:t>
            </a:r>
            <a:r>
              <a:rPr lang="zh-CN" altLang="en-US"/>
              <a:t>、参数设置对模型结果的影响；</a:t>
            </a:r>
            <a:endParaRPr lang="en-US" altLang="zh-CN"/>
          </a:p>
          <a:p>
            <a:r>
              <a:rPr lang="en-US" altLang="zh-CN"/>
              <a:t>4</a:t>
            </a:r>
            <a:r>
              <a:rPr lang="zh-CN" altLang="en-US"/>
              <a:t>、使用更多样的数据集进行测试。</a:t>
            </a:r>
          </a:p>
        </p:txBody>
      </p:sp>
      <p:sp>
        <p:nvSpPr>
          <p:cNvPr id="5" name="矩形 4"/>
          <p:cNvSpPr/>
          <p:nvPr/>
        </p:nvSpPr>
        <p:spPr>
          <a:xfrm>
            <a:off x="611560" y="3507854"/>
            <a:ext cx="79526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222222"/>
                </a:solidFill>
                <a:latin typeface="Arial" panose="020B0604020202020204" pitchFamily="34" charset="0"/>
              </a:rPr>
              <a:t>主要参考文献</a:t>
            </a:r>
            <a:r>
              <a:rPr lang="zh-CN" altLang="en-US" sz="1600">
                <a:solidFill>
                  <a:srgbClr val="222222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：（</a:t>
            </a:r>
            <a:r>
              <a:rPr lang="en-US" altLang="zh-CN" sz="1600">
                <a:solidFill>
                  <a:srgbClr val="222222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FFM</a:t>
            </a:r>
            <a:r>
              <a:rPr lang="zh-CN" altLang="en-US" sz="1600">
                <a:solidFill>
                  <a:srgbClr val="222222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部分的公式方法来源）</a:t>
            </a:r>
            <a:endParaRPr lang="en-US" altLang="zh-CN" sz="160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altLang="zh-CN" sz="1600">
                <a:solidFill>
                  <a:srgbClr val="222222"/>
                </a:solidFill>
                <a:latin typeface="Arial" panose="020B0604020202020204" pitchFamily="34" charset="0"/>
              </a:rPr>
              <a:t>Juan Y, Zhuang Y, Chin W S, et al. Field-aware factorization machines for CTR prediction[C]//Proceedings of the 10th ACM conference on recommender systems. 2016: 43-50.</a:t>
            </a:r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376441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新建文件夹 (3)\2157a1f530c14b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915566"/>
            <a:ext cx="4283968" cy="3188396"/>
          </a:xfrm>
          <a:prstGeom prst="rect">
            <a:avLst/>
          </a:prstGeom>
          <a:noFill/>
        </p:spPr>
      </p:pic>
      <p:sp>
        <p:nvSpPr>
          <p:cNvPr id="30" name="矩形 259"/>
          <p:cNvSpPr>
            <a:spLocks noChangeArrowheads="1"/>
          </p:cNvSpPr>
          <p:nvPr/>
        </p:nvSpPr>
        <p:spPr bwMode="auto">
          <a:xfrm>
            <a:off x="4283969" y="2355726"/>
            <a:ext cx="50700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3400" cap="all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汇报完毕，谢谢观看！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4876006"/>
            <a:ext cx="9144000" cy="2674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90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802E4E5A-97B3-4369-B4C3-7A203FB51F62}"/>
              </a:ext>
            </a:extLst>
          </p:cNvPr>
          <p:cNvGrpSpPr/>
          <p:nvPr/>
        </p:nvGrpSpPr>
        <p:grpSpPr>
          <a:xfrm>
            <a:off x="107504" y="123478"/>
            <a:ext cx="648072" cy="648108"/>
            <a:chOff x="2881862" y="1781931"/>
            <a:chExt cx="1050058" cy="1050116"/>
          </a:xfrm>
        </p:grpSpPr>
        <p:grpSp>
          <p:nvGrpSpPr>
            <p:cNvPr id="41" name="组合 25">
              <a:extLst>
                <a:ext uri="{FF2B5EF4-FFF2-40B4-BE49-F238E27FC236}">
                  <a16:creationId xmlns:a16="http://schemas.microsoft.com/office/drawing/2014/main" id="{0101EE52-22F4-426D-9C24-CA7510741846}"/>
                </a:ext>
              </a:extLst>
            </p:cNvPr>
            <p:cNvGrpSpPr/>
            <p:nvPr/>
          </p:nvGrpSpPr>
          <p:grpSpPr>
            <a:xfrm>
              <a:off x="2881862" y="1781931"/>
              <a:ext cx="1050058" cy="105011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3" name="同心圆 26">
                <a:extLst>
                  <a:ext uri="{FF2B5EF4-FFF2-40B4-BE49-F238E27FC236}">
                    <a16:creationId xmlns:a16="http://schemas.microsoft.com/office/drawing/2014/main" id="{64A425E1-62F7-4376-8051-BAD43881F2D4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80808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17AB1C19-6FF6-4076-A7D5-2BC6E87C7C35}"/>
                  </a:ext>
                </a:extLst>
              </p:cNvPr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80808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42" name="TextBox 13">
              <a:extLst>
                <a:ext uri="{FF2B5EF4-FFF2-40B4-BE49-F238E27FC236}">
                  <a16:creationId xmlns:a16="http://schemas.microsoft.com/office/drawing/2014/main" id="{3AEC4940-4F79-447B-96CD-0B34CDF80FEE}"/>
                </a:ext>
              </a:extLst>
            </p:cNvPr>
            <p:cNvSpPr txBox="1"/>
            <p:nvPr/>
          </p:nvSpPr>
          <p:spPr>
            <a:xfrm>
              <a:off x="3091874" y="1992817"/>
              <a:ext cx="723582" cy="6283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accent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01</a:t>
              </a:r>
              <a:endParaRPr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48" name="MH_Others_2">
            <a:extLst>
              <a:ext uri="{FF2B5EF4-FFF2-40B4-BE49-F238E27FC236}">
                <a16:creationId xmlns:a16="http://schemas.microsoft.com/office/drawing/2014/main" id="{48AAAC99-23A8-4DA0-A547-DDB72CCF668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71047" y="285823"/>
            <a:ext cx="7065860" cy="3556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7" tIns="34284" rIns="68567" bIns="34284" numCol="1" spcCol="0" rtlCol="0" fromWordArt="0" anchor="ctr" anchorCtr="0" forceAA="0" compatLnSpc="1">
            <a:noAutofit/>
          </a:bodyPr>
          <a:lstStyle/>
          <a:p>
            <a:r>
              <a:rPr lang="zh-CN" altLang="en-US" sz="24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原理</a:t>
            </a:r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8144" y="1851670"/>
            <a:ext cx="74081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“隐向量”实质是变量的多维</a:t>
            </a:r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内在特质，基于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此我们可以对从未发生过的变量交互行为做出预测。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但</a:t>
            </a:r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实际中，我们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只是给定内在特质的维数让电脑</a:t>
            </a:r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进行逼近，说不清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每个维度到底是</a:t>
            </a:r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什么意思，故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称“隐”。</a:t>
            </a:r>
          </a:p>
        </p:txBody>
      </p:sp>
    </p:spTree>
    <p:extLst>
      <p:ext uri="{BB962C8B-B14F-4D97-AF65-F5344CB8AC3E}">
        <p14:creationId xmlns:p14="http://schemas.microsoft.com/office/powerpoint/2010/main" val="23065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802E4E5A-97B3-4369-B4C3-7A203FB51F62}"/>
              </a:ext>
            </a:extLst>
          </p:cNvPr>
          <p:cNvGrpSpPr/>
          <p:nvPr/>
        </p:nvGrpSpPr>
        <p:grpSpPr>
          <a:xfrm>
            <a:off x="107504" y="123478"/>
            <a:ext cx="648072" cy="648108"/>
            <a:chOff x="2881862" y="1781931"/>
            <a:chExt cx="1050058" cy="1050116"/>
          </a:xfrm>
        </p:grpSpPr>
        <p:grpSp>
          <p:nvGrpSpPr>
            <p:cNvPr id="41" name="组合 25">
              <a:extLst>
                <a:ext uri="{FF2B5EF4-FFF2-40B4-BE49-F238E27FC236}">
                  <a16:creationId xmlns:a16="http://schemas.microsoft.com/office/drawing/2014/main" id="{0101EE52-22F4-426D-9C24-CA7510741846}"/>
                </a:ext>
              </a:extLst>
            </p:cNvPr>
            <p:cNvGrpSpPr/>
            <p:nvPr/>
          </p:nvGrpSpPr>
          <p:grpSpPr>
            <a:xfrm>
              <a:off x="2881862" y="1781931"/>
              <a:ext cx="1050058" cy="105011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3" name="同心圆 26">
                <a:extLst>
                  <a:ext uri="{FF2B5EF4-FFF2-40B4-BE49-F238E27FC236}">
                    <a16:creationId xmlns:a16="http://schemas.microsoft.com/office/drawing/2014/main" id="{64A425E1-62F7-4376-8051-BAD43881F2D4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80808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17AB1C19-6FF6-4076-A7D5-2BC6E87C7C35}"/>
                  </a:ext>
                </a:extLst>
              </p:cNvPr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80808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42" name="TextBox 13">
              <a:extLst>
                <a:ext uri="{FF2B5EF4-FFF2-40B4-BE49-F238E27FC236}">
                  <a16:creationId xmlns:a16="http://schemas.microsoft.com/office/drawing/2014/main" id="{3AEC4940-4F79-447B-96CD-0B34CDF80FEE}"/>
                </a:ext>
              </a:extLst>
            </p:cNvPr>
            <p:cNvSpPr txBox="1"/>
            <p:nvPr/>
          </p:nvSpPr>
          <p:spPr>
            <a:xfrm>
              <a:off x="3091874" y="1992817"/>
              <a:ext cx="723582" cy="6283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accent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01</a:t>
              </a:r>
              <a:endParaRPr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48" name="MH_Others_2">
            <a:extLst>
              <a:ext uri="{FF2B5EF4-FFF2-40B4-BE49-F238E27FC236}">
                <a16:creationId xmlns:a16="http://schemas.microsoft.com/office/drawing/2014/main" id="{48AAAC99-23A8-4DA0-A547-DDB72CCF668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71047" y="285823"/>
            <a:ext cx="7065860" cy="3556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7" tIns="34284" rIns="68567" bIns="34284" numCol="1" spcCol="0" rtlCol="0" fromWordArt="0" anchor="ctr" anchorCtr="0" forceAA="0" compatLnSpc="1">
            <a:noAutofit/>
          </a:bodyPr>
          <a:lstStyle/>
          <a:p>
            <a:r>
              <a:rPr lang="zh-CN" altLang="en-US" sz="2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原理</a:t>
            </a:r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0368DAC0-1D86-43BB-9E11-358C716E7F8C}"/>
              </a:ext>
            </a:extLst>
          </p:cNvPr>
          <p:cNvSpPr txBox="1"/>
          <p:nvPr/>
        </p:nvSpPr>
        <p:spPr>
          <a:xfrm>
            <a:off x="1672211" y="3390421"/>
            <a:ext cx="6264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m×n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维的共现矩阵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分解为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m×k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维的用户矩阵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k×n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维的物品矩阵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 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相乘的形式；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是隐向量的维度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D21EFD-BDA2-4160-9F1C-E4A3734BE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2" y="1026768"/>
            <a:ext cx="5315763" cy="2058600"/>
          </a:xfrm>
          <a:prstGeom prst="rect">
            <a:avLst/>
          </a:prstGeom>
        </p:spPr>
      </p:pic>
      <p:grpSp>
        <p:nvGrpSpPr>
          <p:cNvPr id="17" name="Group 21">
            <a:extLst>
              <a:ext uri="{FF2B5EF4-FFF2-40B4-BE49-F238E27FC236}">
                <a16:creationId xmlns:a16="http://schemas.microsoft.com/office/drawing/2014/main" id="{3E51DB4D-94DA-4CC4-9E7E-9E64EE528DC2}"/>
              </a:ext>
            </a:extLst>
          </p:cNvPr>
          <p:cNvGrpSpPr/>
          <p:nvPr/>
        </p:nvGrpSpPr>
        <p:grpSpPr>
          <a:xfrm>
            <a:off x="706643" y="3363838"/>
            <a:ext cx="400124" cy="400146"/>
            <a:chOff x="5068163" y="6079077"/>
            <a:chExt cx="5199191" cy="5199189"/>
          </a:xfrm>
        </p:grpSpPr>
        <p:sp>
          <p:nvSpPr>
            <p:cNvPr id="18" name="Freeform 240">
              <a:extLst>
                <a:ext uri="{FF2B5EF4-FFF2-40B4-BE49-F238E27FC236}">
                  <a16:creationId xmlns:a16="http://schemas.microsoft.com/office/drawing/2014/main" id="{DC5FA7C7-9694-475D-9543-1E4E8DC343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8163" y="6079077"/>
              <a:ext cx="5199191" cy="5199189"/>
            </a:xfrm>
            <a:custGeom>
              <a:avLst/>
              <a:gdLst>
                <a:gd name="T0" fmla="*/ 1840 w 1840"/>
                <a:gd name="T1" fmla="*/ 964 h 1840"/>
                <a:gd name="T2" fmla="*/ 1682 w 1840"/>
                <a:gd name="T3" fmla="*/ 808 h 1840"/>
                <a:gd name="T4" fmla="*/ 1791 w 1840"/>
                <a:gd name="T5" fmla="*/ 614 h 1840"/>
                <a:gd name="T6" fmla="*/ 1578 w 1840"/>
                <a:gd name="T7" fmla="*/ 521 h 1840"/>
                <a:gd name="T8" fmla="*/ 1602 w 1840"/>
                <a:gd name="T9" fmla="*/ 301 h 1840"/>
                <a:gd name="T10" fmla="*/ 1379 w 1840"/>
                <a:gd name="T11" fmla="*/ 303 h 1840"/>
                <a:gd name="T12" fmla="*/ 1318 w 1840"/>
                <a:gd name="T13" fmla="*/ 90 h 1840"/>
                <a:gd name="T14" fmla="*/ 1103 w 1840"/>
                <a:gd name="T15" fmla="*/ 173 h 1840"/>
                <a:gd name="T16" fmla="*/ 964 w 1840"/>
                <a:gd name="T17" fmla="*/ 0 h 1840"/>
                <a:gd name="T18" fmla="*/ 808 w 1840"/>
                <a:gd name="T19" fmla="*/ 159 h 1840"/>
                <a:gd name="T20" fmla="*/ 613 w 1840"/>
                <a:gd name="T21" fmla="*/ 49 h 1840"/>
                <a:gd name="T22" fmla="*/ 521 w 1840"/>
                <a:gd name="T23" fmla="*/ 262 h 1840"/>
                <a:gd name="T24" fmla="*/ 301 w 1840"/>
                <a:gd name="T25" fmla="*/ 239 h 1840"/>
                <a:gd name="T26" fmla="*/ 303 w 1840"/>
                <a:gd name="T27" fmla="*/ 461 h 1840"/>
                <a:gd name="T28" fmla="*/ 89 w 1840"/>
                <a:gd name="T29" fmla="*/ 522 h 1840"/>
                <a:gd name="T30" fmla="*/ 173 w 1840"/>
                <a:gd name="T31" fmla="*/ 737 h 1840"/>
                <a:gd name="T32" fmla="*/ 0 w 1840"/>
                <a:gd name="T33" fmla="*/ 877 h 1840"/>
                <a:gd name="T34" fmla="*/ 159 w 1840"/>
                <a:gd name="T35" fmla="*/ 1032 h 1840"/>
                <a:gd name="T36" fmla="*/ 49 w 1840"/>
                <a:gd name="T37" fmla="*/ 1227 h 1840"/>
                <a:gd name="T38" fmla="*/ 262 w 1840"/>
                <a:gd name="T39" fmla="*/ 1320 h 1840"/>
                <a:gd name="T40" fmla="*/ 239 w 1840"/>
                <a:gd name="T41" fmla="*/ 1540 h 1840"/>
                <a:gd name="T42" fmla="*/ 461 w 1840"/>
                <a:gd name="T43" fmla="*/ 1538 h 1840"/>
                <a:gd name="T44" fmla="*/ 522 w 1840"/>
                <a:gd name="T45" fmla="*/ 1751 h 1840"/>
                <a:gd name="T46" fmla="*/ 737 w 1840"/>
                <a:gd name="T47" fmla="*/ 1668 h 1840"/>
                <a:gd name="T48" fmla="*/ 876 w 1840"/>
                <a:gd name="T49" fmla="*/ 1840 h 1840"/>
                <a:gd name="T50" fmla="*/ 1032 w 1840"/>
                <a:gd name="T51" fmla="*/ 1682 h 1840"/>
                <a:gd name="T52" fmla="*/ 1227 w 1840"/>
                <a:gd name="T53" fmla="*/ 1791 h 1840"/>
                <a:gd name="T54" fmla="*/ 1319 w 1840"/>
                <a:gd name="T55" fmla="*/ 1579 h 1840"/>
                <a:gd name="T56" fmla="*/ 1540 w 1840"/>
                <a:gd name="T57" fmla="*/ 1602 h 1840"/>
                <a:gd name="T58" fmla="*/ 1538 w 1840"/>
                <a:gd name="T59" fmla="*/ 1380 h 1840"/>
                <a:gd name="T60" fmla="*/ 1751 w 1840"/>
                <a:gd name="T61" fmla="*/ 1318 h 1840"/>
                <a:gd name="T62" fmla="*/ 1668 w 1840"/>
                <a:gd name="T63" fmla="*/ 1104 h 1840"/>
                <a:gd name="T64" fmla="*/ 1081 w 1840"/>
                <a:gd name="T65" fmla="*/ 1490 h 1840"/>
                <a:gd name="T66" fmla="*/ 759 w 1840"/>
                <a:gd name="T67" fmla="*/ 351 h 1840"/>
                <a:gd name="T68" fmla="*/ 1081 w 1840"/>
                <a:gd name="T69" fmla="*/ 1490 h 1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0" h="1840">
                  <a:moveTo>
                    <a:pt x="1827" y="1080"/>
                  </a:moveTo>
                  <a:cubicBezTo>
                    <a:pt x="1840" y="964"/>
                    <a:pt x="1840" y="964"/>
                    <a:pt x="1840" y="964"/>
                  </a:cubicBezTo>
                  <a:cubicBezTo>
                    <a:pt x="1690" y="906"/>
                    <a:pt x="1690" y="906"/>
                    <a:pt x="1690" y="906"/>
                  </a:cubicBezTo>
                  <a:cubicBezTo>
                    <a:pt x="1689" y="874"/>
                    <a:pt x="1687" y="841"/>
                    <a:pt x="1682" y="808"/>
                  </a:cubicBezTo>
                  <a:cubicBezTo>
                    <a:pt x="1823" y="726"/>
                    <a:pt x="1823" y="726"/>
                    <a:pt x="1823" y="726"/>
                  </a:cubicBezTo>
                  <a:cubicBezTo>
                    <a:pt x="1791" y="614"/>
                    <a:pt x="1791" y="614"/>
                    <a:pt x="1791" y="614"/>
                  </a:cubicBezTo>
                  <a:cubicBezTo>
                    <a:pt x="1628" y="618"/>
                    <a:pt x="1628" y="618"/>
                    <a:pt x="1628" y="618"/>
                  </a:cubicBezTo>
                  <a:cubicBezTo>
                    <a:pt x="1614" y="584"/>
                    <a:pt x="1597" y="552"/>
                    <a:pt x="1578" y="521"/>
                  </a:cubicBezTo>
                  <a:cubicBezTo>
                    <a:pt x="1675" y="392"/>
                    <a:pt x="1675" y="392"/>
                    <a:pt x="1675" y="392"/>
                  </a:cubicBezTo>
                  <a:cubicBezTo>
                    <a:pt x="1602" y="301"/>
                    <a:pt x="1602" y="301"/>
                    <a:pt x="1602" y="301"/>
                  </a:cubicBezTo>
                  <a:cubicBezTo>
                    <a:pt x="1455" y="366"/>
                    <a:pt x="1455" y="366"/>
                    <a:pt x="1455" y="366"/>
                  </a:cubicBezTo>
                  <a:cubicBezTo>
                    <a:pt x="1431" y="344"/>
                    <a:pt x="1406" y="322"/>
                    <a:pt x="1379" y="303"/>
                  </a:cubicBezTo>
                  <a:cubicBezTo>
                    <a:pt x="1420" y="147"/>
                    <a:pt x="1420" y="147"/>
                    <a:pt x="1420" y="147"/>
                  </a:cubicBezTo>
                  <a:cubicBezTo>
                    <a:pt x="1318" y="90"/>
                    <a:pt x="1318" y="90"/>
                    <a:pt x="1318" y="90"/>
                  </a:cubicBezTo>
                  <a:cubicBezTo>
                    <a:pt x="1206" y="206"/>
                    <a:pt x="1206" y="206"/>
                    <a:pt x="1206" y="206"/>
                  </a:cubicBezTo>
                  <a:cubicBezTo>
                    <a:pt x="1173" y="193"/>
                    <a:pt x="1139" y="181"/>
                    <a:pt x="1103" y="173"/>
                  </a:cubicBezTo>
                  <a:cubicBezTo>
                    <a:pt x="1080" y="13"/>
                    <a:pt x="1080" y="13"/>
                    <a:pt x="1080" y="13"/>
                  </a:cubicBezTo>
                  <a:cubicBezTo>
                    <a:pt x="964" y="0"/>
                    <a:pt x="964" y="0"/>
                    <a:pt x="964" y="0"/>
                  </a:cubicBezTo>
                  <a:cubicBezTo>
                    <a:pt x="906" y="151"/>
                    <a:pt x="906" y="151"/>
                    <a:pt x="906" y="151"/>
                  </a:cubicBezTo>
                  <a:cubicBezTo>
                    <a:pt x="874" y="151"/>
                    <a:pt x="841" y="154"/>
                    <a:pt x="808" y="159"/>
                  </a:cubicBezTo>
                  <a:cubicBezTo>
                    <a:pt x="726" y="17"/>
                    <a:pt x="726" y="17"/>
                    <a:pt x="726" y="17"/>
                  </a:cubicBezTo>
                  <a:cubicBezTo>
                    <a:pt x="613" y="49"/>
                    <a:pt x="613" y="49"/>
                    <a:pt x="613" y="49"/>
                  </a:cubicBezTo>
                  <a:cubicBezTo>
                    <a:pt x="617" y="213"/>
                    <a:pt x="617" y="213"/>
                    <a:pt x="617" y="213"/>
                  </a:cubicBezTo>
                  <a:cubicBezTo>
                    <a:pt x="584" y="227"/>
                    <a:pt x="552" y="244"/>
                    <a:pt x="521" y="262"/>
                  </a:cubicBezTo>
                  <a:cubicBezTo>
                    <a:pt x="392" y="166"/>
                    <a:pt x="392" y="166"/>
                    <a:pt x="392" y="166"/>
                  </a:cubicBezTo>
                  <a:cubicBezTo>
                    <a:pt x="301" y="239"/>
                    <a:pt x="301" y="239"/>
                    <a:pt x="301" y="239"/>
                  </a:cubicBezTo>
                  <a:cubicBezTo>
                    <a:pt x="366" y="386"/>
                    <a:pt x="366" y="386"/>
                    <a:pt x="366" y="386"/>
                  </a:cubicBezTo>
                  <a:cubicBezTo>
                    <a:pt x="343" y="410"/>
                    <a:pt x="322" y="435"/>
                    <a:pt x="303" y="461"/>
                  </a:cubicBezTo>
                  <a:cubicBezTo>
                    <a:pt x="147" y="420"/>
                    <a:pt x="147" y="420"/>
                    <a:pt x="147" y="420"/>
                  </a:cubicBezTo>
                  <a:cubicBezTo>
                    <a:pt x="89" y="522"/>
                    <a:pt x="89" y="522"/>
                    <a:pt x="89" y="522"/>
                  </a:cubicBezTo>
                  <a:cubicBezTo>
                    <a:pt x="206" y="634"/>
                    <a:pt x="206" y="634"/>
                    <a:pt x="206" y="634"/>
                  </a:cubicBezTo>
                  <a:cubicBezTo>
                    <a:pt x="192" y="668"/>
                    <a:pt x="181" y="702"/>
                    <a:pt x="173" y="737"/>
                  </a:cubicBezTo>
                  <a:cubicBezTo>
                    <a:pt x="13" y="760"/>
                    <a:pt x="13" y="760"/>
                    <a:pt x="13" y="760"/>
                  </a:cubicBezTo>
                  <a:cubicBezTo>
                    <a:pt x="0" y="877"/>
                    <a:pt x="0" y="877"/>
                    <a:pt x="0" y="877"/>
                  </a:cubicBezTo>
                  <a:cubicBezTo>
                    <a:pt x="151" y="934"/>
                    <a:pt x="151" y="934"/>
                    <a:pt x="151" y="934"/>
                  </a:cubicBezTo>
                  <a:cubicBezTo>
                    <a:pt x="151" y="967"/>
                    <a:pt x="154" y="1000"/>
                    <a:pt x="159" y="1032"/>
                  </a:cubicBezTo>
                  <a:cubicBezTo>
                    <a:pt x="17" y="1115"/>
                    <a:pt x="17" y="1115"/>
                    <a:pt x="17" y="1115"/>
                  </a:cubicBezTo>
                  <a:cubicBezTo>
                    <a:pt x="49" y="1227"/>
                    <a:pt x="49" y="1227"/>
                    <a:pt x="49" y="1227"/>
                  </a:cubicBezTo>
                  <a:cubicBezTo>
                    <a:pt x="212" y="1223"/>
                    <a:pt x="212" y="1223"/>
                    <a:pt x="212" y="1223"/>
                  </a:cubicBezTo>
                  <a:cubicBezTo>
                    <a:pt x="227" y="1257"/>
                    <a:pt x="243" y="1289"/>
                    <a:pt x="262" y="1320"/>
                  </a:cubicBezTo>
                  <a:cubicBezTo>
                    <a:pt x="166" y="1449"/>
                    <a:pt x="166" y="1449"/>
                    <a:pt x="166" y="1449"/>
                  </a:cubicBezTo>
                  <a:cubicBezTo>
                    <a:pt x="239" y="1540"/>
                    <a:pt x="239" y="1540"/>
                    <a:pt x="239" y="1540"/>
                  </a:cubicBezTo>
                  <a:cubicBezTo>
                    <a:pt x="386" y="1474"/>
                    <a:pt x="386" y="1474"/>
                    <a:pt x="386" y="1474"/>
                  </a:cubicBezTo>
                  <a:cubicBezTo>
                    <a:pt x="410" y="1497"/>
                    <a:pt x="435" y="1518"/>
                    <a:pt x="461" y="1538"/>
                  </a:cubicBezTo>
                  <a:cubicBezTo>
                    <a:pt x="420" y="1694"/>
                    <a:pt x="420" y="1694"/>
                    <a:pt x="420" y="1694"/>
                  </a:cubicBezTo>
                  <a:cubicBezTo>
                    <a:pt x="522" y="1751"/>
                    <a:pt x="522" y="1751"/>
                    <a:pt x="522" y="1751"/>
                  </a:cubicBezTo>
                  <a:cubicBezTo>
                    <a:pt x="634" y="1635"/>
                    <a:pt x="634" y="1635"/>
                    <a:pt x="634" y="1635"/>
                  </a:cubicBezTo>
                  <a:cubicBezTo>
                    <a:pt x="667" y="1648"/>
                    <a:pt x="702" y="1659"/>
                    <a:pt x="737" y="1668"/>
                  </a:cubicBezTo>
                  <a:cubicBezTo>
                    <a:pt x="760" y="1827"/>
                    <a:pt x="760" y="1827"/>
                    <a:pt x="760" y="1827"/>
                  </a:cubicBezTo>
                  <a:cubicBezTo>
                    <a:pt x="876" y="1840"/>
                    <a:pt x="876" y="1840"/>
                    <a:pt x="876" y="1840"/>
                  </a:cubicBezTo>
                  <a:cubicBezTo>
                    <a:pt x="934" y="1690"/>
                    <a:pt x="934" y="1690"/>
                    <a:pt x="934" y="1690"/>
                  </a:cubicBezTo>
                  <a:cubicBezTo>
                    <a:pt x="967" y="1689"/>
                    <a:pt x="1000" y="1687"/>
                    <a:pt x="1032" y="1682"/>
                  </a:cubicBezTo>
                  <a:cubicBezTo>
                    <a:pt x="1114" y="1823"/>
                    <a:pt x="1114" y="1823"/>
                    <a:pt x="1114" y="1823"/>
                  </a:cubicBezTo>
                  <a:cubicBezTo>
                    <a:pt x="1227" y="1791"/>
                    <a:pt x="1227" y="1791"/>
                    <a:pt x="1227" y="1791"/>
                  </a:cubicBezTo>
                  <a:cubicBezTo>
                    <a:pt x="1223" y="1628"/>
                    <a:pt x="1223" y="1628"/>
                    <a:pt x="1223" y="1628"/>
                  </a:cubicBezTo>
                  <a:cubicBezTo>
                    <a:pt x="1256" y="1614"/>
                    <a:pt x="1289" y="1597"/>
                    <a:pt x="1319" y="1579"/>
                  </a:cubicBezTo>
                  <a:cubicBezTo>
                    <a:pt x="1448" y="1675"/>
                    <a:pt x="1448" y="1675"/>
                    <a:pt x="1448" y="1675"/>
                  </a:cubicBezTo>
                  <a:cubicBezTo>
                    <a:pt x="1540" y="1602"/>
                    <a:pt x="1540" y="1602"/>
                    <a:pt x="1540" y="1602"/>
                  </a:cubicBezTo>
                  <a:cubicBezTo>
                    <a:pt x="1474" y="1455"/>
                    <a:pt x="1474" y="1455"/>
                    <a:pt x="1474" y="1455"/>
                  </a:cubicBezTo>
                  <a:cubicBezTo>
                    <a:pt x="1497" y="1431"/>
                    <a:pt x="1518" y="1406"/>
                    <a:pt x="1538" y="1380"/>
                  </a:cubicBezTo>
                  <a:cubicBezTo>
                    <a:pt x="1694" y="1420"/>
                    <a:pt x="1694" y="1420"/>
                    <a:pt x="1694" y="1420"/>
                  </a:cubicBezTo>
                  <a:cubicBezTo>
                    <a:pt x="1751" y="1318"/>
                    <a:pt x="1751" y="1318"/>
                    <a:pt x="1751" y="1318"/>
                  </a:cubicBezTo>
                  <a:cubicBezTo>
                    <a:pt x="1635" y="1207"/>
                    <a:pt x="1635" y="1207"/>
                    <a:pt x="1635" y="1207"/>
                  </a:cubicBezTo>
                  <a:cubicBezTo>
                    <a:pt x="1648" y="1173"/>
                    <a:pt x="1659" y="1139"/>
                    <a:pt x="1668" y="1104"/>
                  </a:cubicBezTo>
                  <a:lnTo>
                    <a:pt x="1827" y="1080"/>
                  </a:lnTo>
                  <a:close/>
                  <a:moveTo>
                    <a:pt x="1081" y="1490"/>
                  </a:moveTo>
                  <a:cubicBezTo>
                    <a:pt x="766" y="1579"/>
                    <a:pt x="439" y="1396"/>
                    <a:pt x="350" y="1081"/>
                  </a:cubicBezTo>
                  <a:cubicBezTo>
                    <a:pt x="262" y="767"/>
                    <a:pt x="445" y="439"/>
                    <a:pt x="759" y="351"/>
                  </a:cubicBezTo>
                  <a:cubicBezTo>
                    <a:pt x="1074" y="262"/>
                    <a:pt x="1401" y="445"/>
                    <a:pt x="1490" y="760"/>
                  </a:cubicBezTo>
                  <a:cubicBezTo>
                    <a:pt x="1579" y="1074"/>
                    <a:pt x="1396" y="1401"/>
                    <a:pt x="1081" y="14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27119" tIns="0" rIns="27119" bIns="0" numCol="1" anchor="t" anchorCtr="0" compatLnSpc="1"/>
            <a:lstStyle/>
            <a:p>
              <a:pPr>
                <a:lnSpc>
                  <a:spcPct val="120000"/>
                </a:lnSpc>
              </a:pPr>
              <a:endParaRPr lang="id-ID" sz="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Freeform 247">
              <a:extLst>
                <a:ext uri="{FF2B5EF4-FFF2-40B4-BE49-F238E27FC236}">
                  <a16:creationId xmlns:a16="http://schemas.microsoft.com/office/drawing/2014/main" id="{10E893DE-3FE2-47C4-8F7F-FBF9579BD7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1688" y="7537269"/>
              <a:ext cx="2292142" cy="2286366"/>
            </a:xfrm>
            <a:custGeom>
              <a:avLst/>
              <a:gdLst>
                <a:gd name="T0" fmla="*/ 250 w 500"/>
                <a:gd name="T1" fmla="*/ 499 h 499"/>
                <a:gd name="T2" fmla="*/ 0 w 500"/>
                <a:gd name="T3" fmla="*/ 249 h 499"/>
                <a:gd name="T4" fmla="*/ 250 w 500"/>
                <a:gd name="T5" fmla="*/ 0 h 499"/>
                <a:gd name="T6" fmla="*/ 500 w 500"/>
                <a:gd name="T7" fmla="*/ 249 h 499"/>
                <a:gd name="T8" fmla="*/ 250 w 500"/>
                <a:gd name="T9" fmla="*/ 499 h 499"/>
                <a:gd name="T10" fmla="*/ 250 w 500"/>
                <a:gd name="T11" fmla="*/ 140 h 499"/>
                <a:gd name="T12" fmla="*/ 140 w 500"/>
                <a:gd name="T13" fmla="*/ 249 h 499"/>
                <a:gd name="T14" fmla="*/ 250 w 500"/>
                <a:gd name="T15" fmla="*/ 359 h 499"/>
                <a:gd name="T16" fmla="*/ 360 w 500"/>
                <a:gd name="T17" fmla="*/ 249 h 499"/>
                <a:gd name="T18" fmla="*/ 250 w 500"/>
                <a:gd name="T19" fmla="*/ 14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0" h="499">
                  <a:moveTo>
                    <a:pt x="250" y="499"/>
                  </a:moveTo>
                  <a:cubicBezTo>
                    <a:pt x="112" y="499"/>
                    <a:pt x="0" y="387"/>
                    <a:pt x="0" y="249"/>
                  </a:cubicBezTo>
                  <a:cubicBezTo>
                    <a:pt x="0" y="112"/>
                    <a:pt x="112" y="0"/>
                    <a:pt x="250" y="0"/>
                  </a:cubicBezTo>
                  <a:cubicBezTo>
                    <a:pt x="388" y="0"/>
                    <a:pt x="500" y="112"/>
                    <a:pt x="500" y="249"/>
                  </a:cubicBezTo>
                  <a:cubicBezTo>
                    <a:pt x="500" y="387"/>
                    <a:pt x="388" y="499"/>
                    <a:pt x="250" y="499"/>
                  </a:cubicBezTo>
                  <a:close/>
                  <a:moveTo>
                    <a:pt x="250" y="140"/>
                  </a:moveTo>
                  <a:cubicBezTo>
                    <a:pt x="190" y="140"/>
                    <a:pt x="140" y="189"/>
                    <a:pt x="140" y="249"/>
                  </a:cubicBezTo>
                  <a:cubicBezTo>
                    <a:pt x="140" y="310"/>
                    <a:pt x="190" y="359"/>
                    <a:pt x="250" y="359"/>
                  </a:cubicBezTo>
                  <a:cubicBezTo>
                    <a:pt x="311" y="359"/>
                    <a:pt x="360" y="310"/>
                    <a:pt x="360" y="249"/>
                  </a:cubicBezTo>
                  <a:cubicBezTo>
                    <a:pt x="360" y="189"/>
                    <a:pt x="311" y="140"/>
                    <a:pt x="250" y="14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27119" tIns="0" rIns="27119" bIns="0" numCol="1" anchor="t" anchorCtr="0" compatLnSpc="1"/>
            <a:lstStyle/>
            <a:p>
              <a:pPr>
                <a:lnSpc>
                  <a:spcPct val="120000"/>
                </a:lnSpc>
              </a:pPr>
              <a:endParaRPr lang="id-ID" sz="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35F9A3B1-C068-49FC-BD51-5415EE11248D}"/>
              </a:ext>
            </a:extLst>
          </p:cNvPr>
          <p:cNvGrpSpPr/>
          <p:nvPr/>
        </p:nvGrpSpPr>
        <p:grpSpPr>
          <a:xfrm flipV="1">
            <a:off x="683697" y="4227934"/>
            <a:ext cx="400124" cy="400146"/>
            <a:chOff x="1784916" y="4981028"/>
            <a:chExt cx="3772171" cy="3772171"/>
          </a:xfrm>
        </p:grpSpPr>
        <p:sp>
          <p:nvSpPr>
            <p:cNvPr id="21" name="Freeform 241">
              <a:extLst>
                <a:ext uri="{FF2B5EF4-FFF2-40B4-BE49-F238E27FC236}">
                  <a16:creationId xmlns:a16="http://schemas.microsoft.com/office/drawing/2014/main" id="{0672C78B-5789-420C-A9E6-CDDD4689D1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84916" y="4981028"/>
              <a:ext cx="3772171" cy="3772171"/>
            </a:xfrm>
            <a:custGeom>
              <a:avLst/>
              <a:gdLst>
                <a:gd name="T0" fmla="*/ 1335 w 1335"/>
                <a:gd name="T1" fmla="*/ 699 h 1335"/>
                <a:gd name="T2" fmla="*/ 1220 w 1335"/>
                <a:gd name="T3" fmla="*/ 586 h 1335"/>
                <a:gd name="T4" fmla="*/ 1300 w 1335"/>
                <a:gd name="T5" fmla="*/ 445 h 1335"/>
                <a:gd name="T6" fmla="*/ 1145 w 1335"/>
                <a:gd name="T7" fmla="*/ 378 h 1335"/>
                <a:gd name="T8" fmla="*/ 1162 w 1335"/>
                <a:gd name="T9" fmla="*/ 218 h 1335"/>
                <a:gd name="T10" fmla="*/ 1001 w 1335"/>
                <a:gd name="T11" fmla="*/ 219 h 1335"/>
                <a:gd name="T12" fmla="*/ 956 w 1335"/>
                <a:gd name="T13" fmla="*/ 65 h 1335"/>
                <a:gd name="T14" fmla="*/ 801 w 1335"/>
                <a:gd name="T15" fmla="*/ 125 h 1335"/>
                <a:gd name="T16" fmla="*/ 699 w 1335"/>
                <a:gd name="T17" fmla="*/ 0 h 1335"/>
                <a:gd name="T18" fmla="*/ 586 w 1335"/>
                <a:gd name="T19" fmla="*/ 115 h 1335"/>
                <a:gd name="T20" fmla="*/ 445 w 1335"/>
                <a:gd name="T21" fmla="*/ 35 h 1335"/>
                <a:gd name="T22" fmla="*/ 378 w 1335"/>
                <a:gd name="T23" fmla="*/ 190 h 1335"/>
                <a:gd name="T24" fmla="*/ 218 w 1335"/>
                <a:gd name="T25" fmla="*/ 173 h 1335"/>
                <a:gd name="T26" fmla="*/ 220 w 1335"/>
                <a:gd name="T27" fmla="*/ 334 h 1335"/>
                <a:gd name="T28" fmla="*/ 65 w 1335"/>
                <a:gd name="T29" fmla="*/ 379 h 1335"/>
                <a:gd name="T30" fmla="*/ 125 w 1335"/>
                <a:gd name="T31" fmla="*/ 535 h 1335"/>
                <a:gd name="T32" fmla="*/ 0 w 1335"/>
                <a:gd name="T33" fmla="*/ 636 h 1335"/>
                <a:gd name="T34" fmla="*/ 115 w 1335"/>
                <a:gd name="T35" fmla="*/ 749 h 1335"/>
                <a:gd name="T36" fmla="*/ 35 w 1335"/>
                <a:gd name="T37" fmla="*/ 890 h 1335"/>
                <a:gd name="T38" fmla="*/ 190 w 1335"/>
                <a:gd name="T39" fmla="*/ 957 h 1335"/>
                <a:gd name="T40" fmla="*/ 173 w 1335"/>
                <a:gd name="T41" fmla="*/ 1117 h 1335"/>
                <a:gd name="T42" fmla="*/ 334 w 1335"/>
                <a:gd name="T43" fmla="*/ 1116 h 1335"/>
                <a:gd name="T44" fmla="*/ 379 w 1335"/>
                <a:gd name="T45" fmla="*/ 1270 h 1335"/>
                <a:gd name="T46" fmla="*/ 535 w 1335"/>
                <a:gd name="T47" fmla="*/ 1210 h 1335"/>
                <a:gd name="T48" fmla="*/ 636 w 1335"/>
                <a:gd name="T49" fmla="*/ 1335 h 1335"/>
                <a:gd name="T50" fmla="*/ 749 w 1335"/>
                <a:gd name="T51" fmla="*/ 1220 h 1335"/>
                <a:gd name="T52" fmla="*/ 890 w 1335"/>
                <a:gd name="T53" fmla="*/ 1299 h 1335"/>
                <a:gd name="T54" fmla="*/ 957 w 1335"/>
                <a:gd name="T55" fmla="*/ 1145 h 1335"/>
                <a:gd name="T56" fmla="*/ 1117 w 1335"/>
                <a:gd name="T57" fmla="*/ 1162 h 1335"/>
                <a:gd name="T58" fmla="*/ 1116 w 1335"/>
                <a:gd name="T59" fmla="*/ 1001 h 1335"/>
                <a:gd name="T60" fmla="*/ 1271 w 1335"/>
                <a:gd name="T61" fmla="*/ 956 h 1335"/>
                <a:gd name="T62" fmla="*/ 1210 w 1335"/>
                <a:gd name="T63" fmla="*/ 801 h 1335"/>
                <a:gd name="T64" fmla="*/ 776 w 1335"/>
                <a:gd name="T65" fmla="*/ 1050 h 1335"/>
                <a:gd name="T66" fmla="*/ 560 w 1335"/>
                <a:gd name="T67" fmla="*/ 286 h 1335"/>
                <a:gd name="T68" fmla="*/ 776 w 1335"/>
                <a:gd name="T69" fmla="*/ 1050 h 1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35" h="1335">
                  <a:moveTo>
                    <a:pt x="1326" y="784"/>
                  </a:moveTo>
                  <a:cubicBezTo>
                    <a:pt x="1335" y="699"/>
                    <a:pt x="1335" y="699"/>
                    <a:pt x="1335" y="699"/>
                  </a:cubicBezTo>
                  <a:cubicBezTo>
                    <a:pt x="1226" y="658"/>
                    <a:pt x="1226" y="658"/>
                    <a:pt x="1226" y="658"/>
                  </a:cubicBezTo>
                  <a:cubicBezTo>
                    <a:pt x="1226" y="634"/>
                    <a:pt x="1224" y="610"/>
                    <a:pt x="1220" y="586"/>
                  </a:cubicBezTo>
                  <a:cubicBezTo>
                    <a:pt x="1323" y="527"/>
                    <a:pt x="1323" y="527"/>
                    <a:pt x="1323" y="527"/>
                  </a:cubicBezTo>
                  <a:cubicBezTo>
                    <a:pt x="1300" y="445"/>
                    <a:pt x="1300" y="445"/>
                    <a:pt x="1300" y="445"/>
                  </a:cubicBezTo>
                  <a:cubicBezTo>
                    <a:pt x="1181" y="448"/>
                    <a:pt x="1181" y="448"/>
                    <a:pt x="1181" y="448"/>
                  </a:cubicBezTo>
                  <a:cubicBezTo>
                    <a:pt x="1171" y="424"/>
                    <a:pt x="1159" y="400"/>
                    <a:pt x="1145" y="378"/>
                  </a:cubicBezTo>
                  <a:cubicBezTo>
                    <a:pt x="1215" y="284"/>
                    <a:pt x="1215" y="284"/>
                    <a:pt x="1215" y="284"/>
                  </a:cubicBezTo>
                  <a:cubicBezTo>
                    <a:pt x="1162" y="218"/>
                    <a:pt x="1162" y="218"/>
                    <a:pt x="1162" y="218"/>
                  </a:cubicBezTo>
                  <a:cubicBezTo>
                    <a:pt x="1055" y="266"/>
                    <a:pt x="1055" y="266"/>
                    <a:pt x="1055" y="266"/>
                  </a:cubicBezTo>
                  <a:cubicBezTo>
                    <a:pt x="1038" y="249"/>
                    <a:pt x="1020" y="234"/>
                    <a:pt x="1001" y="219"/>
                  </a:cubicBezTo>
                  <a:cubicBezTo>
                    <a:pt x="1031" y="106"/>
                    <a:pt x="1031" y="106"/>
                    <a:pt x="1031" y="106"/>
                  </a:cubicBezTo>
                  <a:cubicBezTo>
                    <a:pt x="956" y="65"/>
                    <a:pt x="956" y="65"/>
                    <a:pt x="956" y="65"/>
                  </a:cubicBezTo>
                  <a:cubicBezTo>
                    <a:pt x="875" y="149"/>
                    <a:pt x="875" y="149"/>
                    <a:pt x="875" y="149"/>
                  </a:cubicBezTo>
                  <a:cubicBezTo>
                    <a:pt x="851" y="139"/>
                    <a:pt x="826" y="131"/>
                    <a:pt x="801" y="125"/>
                  </a:cubicBezTo>
                  <a:cubicBezTo>
                    <a:pt x="784" y="9"/>
                    <a:pt x="784" y="9"/>
                    <a:pt x="784" y="9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658" y="109"/>
                    <a:pt x="658" y="109"/>
                    <a:pt x="658" y="109"/>
                  </a:cubicBezTo>
                  <a:cubicBezTo>
                    <a:pt x="634" y="109"/>
                    <a:pt x="610" y="111"/>
                    <a:pt x="586" y="115"/>
                  </a:cubicBezTo>
                  <a:cubicBezTo>
                    <a:pt x="527" y="12"/>
                    <a:pt x="527" y="12"/>
                    <a:pt x="527" y="12"/>
                  </a:cubicBezTo>
                  <a:cubicBezTo>
                    <a:pt x="445" y="35"/>
                    <a:pt x="445" y="35"/>
                    <a:pt x="445" y="35"/>
                  </a:cubicBezTo>
                  <a:cubicBezTo>
                    <a:pt x="448" y="154"/>
                    <a:pt x="448" y="154"/>
                    <a:pt x="448" y="154"/>
                  </a:cubicBezTo>
                  <a:cubicBezTo>
                    <a:pt x="424" y="164"/>
                    <a:pt x="400" y="176"/>
                    <a:pt x="378" y="190"/>
                  </a:cubicBezTo>
                  <a:cubicBezTo>
                    <a:pt x="284" y="120"/>
                    <a:pt x="284" y="120"/>
                    <a:pt x="284" y="120"/>
                  </a:cubicBezTo>
                  <a:cubicBezTo>
                    <a:pt x="218" y="173"/>
                    <a:pt x="218" y="173"/>
                    <a:pt x="218" y="173"/>
                  </a:cubicBezTo>
                  <a:cubicBezTo>
                    <a:pt x="266" y="280"/>
                    <a:pt x="266" y="280"/>
                    <a:pt x="266" y="280"/>
                  </a:cubicBezTo>
                  <a:cubicBezTo>
                    <a:pt x="249" y="297"/>
                    <a:pt x="234" y="315"/>
                    <a:pt x="220" y="334"/>
                  </a:cubicBezTo>
                  <a:cubicBezTo>
                    <a:pt x="106" y="305"/>
                    <a:pt x="106" y="305"/>
                    <a:pt x="106" y="305"/>
                  </a:cubicBezTo>
                  <a:cubicBezTo>
                    <a:pt x="65" y="379"/>
                    <a:pt x="65" y="379"/>
                    <a:pt x="65" y="379"/>
                  </a:cubicBezTo>
                  <a:cubicBezTo>
                    <a:pt x="149" y="460"/>
                    <a:pt x="149" y="460"/>
                    <a:pt x="149" y="460"/>
                  </a:cubicBezTo>
                  <a:cubicBezTo>
                    <a:pt x="139" y="484"/>
                    <a:pt x="131" y="509"/>
                    <a:pt x="125" y="535"/>
                  </a:cubicBezTo>
                  <a:cubicBezTo>
                    <a:pt x="9" y="551"/>
                    <a:pt x="9" y="551"/>
                    <a:pt x="9" y="551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109" y="678"/>
                    <a:pt x="109" y="678"/>
                    <a:pt x="109" y="678"/>
                  </a:cubicBezTo>
                  <a:cubicBezTo>
                    <a:pt x="110" y="701"/>
                    <a:pt x="111" y="725"/>
                    <a:pt x="115" y="749"/>
                  </a:cubicBezTo>
                  <a:cubicBezTo>
                    <a:pt x="12" y="809"/>
                    <a:pt x="12" y="809"/>
                    <a:pt x="12" y="809"/>
                  </a:cubicBezTo>
                  <a:cubicBezTo>
                    <a:pt x="35" y="890"/>
                    <a:pt x="35" y="890"/>
                    <a:pt x="35" y="890"/>
                  </a:cubicBezTo>
                  <a:cubicBezTo>
                    <a:pt x="154" y="887"/>
                    <a:pt x="154" y="887"/>
                    <a:pt x="154" y="887"/>
                  </a:cubicBezTo>
                  <a:cubicBezTo>
                    <a:pt x="164" y="912"/>
                    <a:pt x="177" y="935"/>
                    <a:pt x="190" y="957"/>
                  </a:cubicBezTo>
                  <a:cubicBezTo>
                    <a:pt x="120" y="1051"/>
                    <a:pt x="120" y="1051"/>
                    <a:pt x="120" y="1051"/>
                  </a:cubicBezTo>
                  <a:cubicBezTo>
                    <a:pt x="173" y="1117"/>
                    <a:pt x="173" y="1117"/>
                    <a:pt x="173" y="1117"/>
                  </a:cubicBezTo>
                  <a:cubicBezTo>
                    <a:pt x="280" y="1070"/>
                    <a:pt x="280" y="1070"/>
                    <a:pt x="280" y="1070"/>
                  </a:cubicBezTo>
                  <a:cubicBezTo>
                    <a:pt x="297" y="1086"/>
                    <a:pt x="315" y="1102"/>
                    <a:pt x="334" y="1116"/>
                  </a:cubicBezTo>
                  <a:cubicBezTo>
                    <a:pt x="305" y="1229"/>
                    <a:pt x="305" y="1229"/>
                    <a:pt x="305" y="1229"/>
                  </a:cubicBezTo>
                  <a:cubicBezTo>
                    <a:pt x="379" y="1270"/>
                    <a:pt x="379" y="1270"/>
                    <a:pt x="379" y="1270"/>
                  </a:cubicBezTo>
                  <a:cubicBezTo>
                    <a:pt x="460" y="1186"/>
                    <a:pt x="460" y="1186"/>
                    <a:pt x="460" y="1186"/>
                  </a:cubicBezTo>
                  <a:cubicBezTo>
                    <a:pt x="484" y="1196"/>
                    <a:pt x="509" y="1204"/>
                    <a:pt x="535" y="1210"/>
                  </a:cubicBezTo>
                  <a:cubicBezTo>
                    <a:pt x="551" y="1326"/>
                    <a:pt x="551" y="1326"/>
                    <a:pt x="551" y="1326"/>
                  </a:cubicBezTo>
                  <a:cubicBezTo>
                    <a:pt x="636" y="1335"/>
                    <a:pt x="636" y="1335"/>
                    <a:pt x="636" y="1335"/>
                  </a:cubicBezTo>
                  <a:cubicBezTo>
                    <a:pt x="678" y="1226"/>
                    <a:pt x="678" y="1226"/>
                    <a:pt x="678" y="1226"/>
                  </a:cubicBezTo>
                  <a:cubicBezTo>
                    <a:pt x="701" y="1226"/>
                    <a:pt x="725" y="1224"/>
                    <a:pt x="749" y="1220"/>
                  </a:cubicBezTo>
                  <a:cubicBezTo>
                    <a:pt x="808" y="1323"/>
                    <a:pt x="808" y="1323"/>
                    <a:pt x="808" y="1323"/>
                  </a:cubicBezTo>
                  <a:cubicBezTo>
                    <a:pt x="890" y="1299"/>
                    <a:pt x="890" y="1299"/>
                    <a:pt x="890" y="1299"/>
                  </a:cubicBezTo>
                  <a:cubicBezTo>
                    <a:pt x="887" y="1181"/>
                    <a:pt x="887" y="1181"/>
                    <a:pt x="887" y="1181"/>
                  </a:cubicBezTo>
                  <a:cubicBezTo>
                    <a:pt x="912" y="1171"/>
                    <a:pt x="935" y="1159"/>
                    <a:pt x="957" y="1145"/>
                  </a:cubicBezTo>
                  <a:cubicBezTo>
                    <a:pt x="1051" y="1215"/>
                    <a:pt x="1051" y="1215"/>
                    <a:pt x="1051" y="1215"/>
                  </a:cubicBezTo>
                  <a:cubicBezTo>
                    <a:pt x="1117" y="1162"/>
                    <a:pt x="1117" y="1162"/>
                    <a:pt x="1117" y="1162"/>
                  </a:cubicBezTo>
                  <a:cubicBezTo>
                    <a:pt x="1070" y="1055"/>
                    <a:pt x="1070" y="1055"/>
                    <a:pt x="1070" y="1055"/>
                  </a:cubicBezTo>
                  <a:cubicBezTo>
                    <a:pt x="1086" y="1038"/>
                    <a:pt x="1102" y="1020"/>
                    <a:pt x="1116" y="1001"/>
                  </a:cubicBezTo>
                  <a:cubicBezTo>
                    <a:pt x="1229" y="1031"/>
                    <a:pt x="1229" y="1031"/>
                    <a:pt x="1229" y="1031"/>
                  </a:cubicBezTo>
                  <a:cubicBezTo>
                    <a:pt x="1271" y="956"/>
                    <a:pt x="1271" y="956"/>
                    <a:pt x="1271" y="956"/>
                  </a:cubicBezTo>
                  <a:cubicBezTo>
                    <a:pt x="1186" y="875"/>
                    <a:pt x="1186" y="875"/>
                    <a:pt x="1186" y="875"/>
                  </a:cubicBezTo>
                  <a:cubicBezTo>
                    <a:pt x="1196" y="851"/>
                    <a:pt x="1204" y="826"/>
                    <a:pt x="1210" y="801"/>
                  </a:cubicBezTo>
                  <a:lnTo>
                    <a:pt x="1326" y="784"/>
                  </a:lnTo>
                  <a:close/>
                  <a:moveTo>
                    <a:pt x="776" y="1050"/>
                  </a:moveTo>
                  <a:cubicBezTo>
                    <a:pt x="565" y="1109"/>
                    <a:pt x="345" y="986"/>
                    <a:pt x="286" y="775"/>
                  </a:cubicBezTo>
                  <a:cubicBezTo>
                    <a:pt x="226" y="564"/>
                    <a:pt x="349" y="345"/>
                    <a:pt x="560" y="286"/>
                  </a:cubicBezTo>
                  <a:cubicBezTo>
                    <a:pt x="771" y="226"/>
                    <a:pt x="990" y="349"/>
                    <a:pt x="1050" y="560"/>
                  </a:cubicBezTo>
                  <a:cubicBezTo>
                    <a:pt x="1109" y="771"/>
                    <a:pt x="987" y="990"/>
                    <a:pt x="776" y="10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27119" tIns="0" rIns="27119" bIns="0" numCol="1" anchor="t" anchorCtr="0" compatLnSpc="1"/>
            <a:lstStyle/>
            <a:p>
              <a:pPr>
                <a:lnSpc>
                  <a:spcPct val="120000"/>
                </a:lnSpc>
              </a:pPr>
              <a:endParaRPr lang="id-ID" sz="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Freeform 249">
              <a:extLst>
                <a:ext uri="{FF2B5EF4-FFF2-40B4-BE49-F238E27FC236}">
                  <a16:creationId xmlns:a16="http://schemas.microsoft.com/office/drawing/2014/main" id="{0596ECF4-2CA1-41A7-8ABA-CAAB261C46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9410" y="6079077"/>
              <a:ext cx="1590304" cy="1590304"/>
            </a:xfrm>
            <a:custGeom>
              <a:avLst/>
              <a:gdLst>
                <a:gd name="T0" fmla="*/ 181 w 363"/>
                <a:gd name="T1" fmla="*/ 363 h 363"/>
                <a:gd name="T2" fmla="*/ 0 w 363"/>
                <a:gd name="T3" fmla="*/ 181 h 363"/>
                <a:gd name="T4" fmla="*/ 181 w 363"/>
                <a:gd name="T5" fmla="*/ 0 h 363"/>
                <a:gd name="T6" fmla="*/ 363 w 363"/>
                <a:gd name="T7" fmla="*/ 181 h 363"/>
                <a:gd name="T8" fmla="*/ 181 w 363"/>
                <a:gd name="T9" fmla="*/ 363 h 363"/>
                <a:gd name="T10" fmla="*/ 181 w 363"/>
                <a:gd name="T11" fmla="*/ 120 h 363"/>
                <a:gd name="T12" fmla="*/ 120 w 363"/>
                <a:gd name="T13" fmla="*/ 181 h 363"/>
                <a:gd name="T14" fmla="*/ 181 w 363"/>
                <a:gd name="T15" fmla="*/ 243 h 363"/>
                <a:gd name="T16" fmla="*/ 243 w 363"/>
                <a:gd name="T17" fmla="*/ 181 h 363"/>
                <a:gd name="T18" fmla="*/ 181 w 363"/>
                <a:gd name="T19" fmla="*/ 12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3" h="363">
                  <a:moveTo>
                    <a:pt x="181" y="363"/>
                  </a:moveTo>
                  <a:cubicBezTo>
                    <a:pt x="81" y="363"/>
                    <a:pt x="0" y="282"/>
                    <a:pt x="0" y="181"/>
                  </a:cubicBezTo>
                  <a:cubicBezTo>
                    <a:pt x="0" y="81"/>
                    <a:pt x="81" y="0"/>
                    <a:pt x="181" y="0"/>
                  </a:cubicBezTo>
                  <a:cubicBezTo>
                    <a:pt x="281" y="0"/>
                    <a:pt x="363" y="81"/>
                    <a:pt x="363" y="181"/>
                  </a:cubicBezTo>
                  <a:cubicBezTo>
                    <a:pt x="363" y="282"/>
                    <a:pt x="281" y="363"/>
                    <a:pt x="181" y="363"/>
                  </a:cubicBezTo>
                  <a:close/>
                  <a:moveTo>
                    <a:pt x="181" y="120"/>
                  </a:moveTo>
                  <a:cubicBezTo>
                    <a:pt x="147" y="120"/>
                    <a:pt x="120" y="147"/>
                    <a:pt x="120" y="181"/>
                  </a:cubicBezTo>
                  <a:cubicBezTo>
                    <a:pt x="120" y="215"/>
                    <a:pt x="147" y="243"/>
                    <a:pt x="181" y="243"/>
                  </a:cubicBezTo>
                  <a:cubicBezTo>
                    <a:pt x="215" y="243"/>
                    <a:pt x="243" y="215"/>
                    <a:pt x="243" y="181"/>
                  </a:cubicBezTo>
                  <a:cubicBezTo>
                    <a:pt x="243" y="147"/>
                    <a:pt x="215" y="120"/>
                    <a:pt x="181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27119" tIns="0" rIns="27119" bIns="0" numCol="1" anchor="t" anchorCtr="0" compatLnSpc="1"/>
            <a:lstStyle/>
            <a:p>
              <a:pPr>
                <a:lnSpc>
                  <a:spcPct val="120000"/>
                </a:lnSpc>
              </a:pPr>
              <a:endParaRPr lang="id-ID" sz="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D57DC09-2C42-42EA-B056-9C2DCF78355D}"/>
                  </a:ext>
                </a:extLst>
              </p:cNvPr>
              <p:cNvSpPr txBox="1"/>
              <p:nvPr/>
            </p:nvSpPr>
            <p:spPr>
              <a:xfrm>
                <a:off x="1672211" y="4227934"/>
                <a:ext cx="4829346" cy="5349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用户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 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对物品 </a:t>
                </a:r>
                <a:r>
                  <a:rPr lang="en-US" altLang="zh-CN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的预估评分：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sz="1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zh-CN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zh-CN" altLang="zh-CN" sz="1400" i="1">
                            <a:latin typeface="Cambria Math" panose="02040503050406030204" pitchFamily="18" charset="0"/>
                          </a:rPr>
                          <m:t>𝑢𝑖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lang="zh-CN" altLang="zh-CN" dirty="0"/>
              </a:p>
              <a:p>
                <a:endParaRPr lang="zh-CN" altLang="en-US" sz="1400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D57DC09-2C42-42EA-B056-9C2DCF783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211" y="4227934"/>
                <a:ext cx="4829346" cy="534955"/>
              </a:xfrm>
              <a:prstGeom prst="rect">
                <a:avLst/>
              </a:prstGeom>
              <a:blipFill>
                <a:blip r:embed="rId5"/>
                <a:stretch>
                  <a:fillRect l="-378" t="-34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921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802E4E5A-97B3-4369-B4C3-7A203FB51F62}"/>
              </a:ext>
            </a:extLst>
          </p:cNvPr>
          <p:cNvGrpSpPr/>
          <p:nvPr/>
        </p:nvGrpSpPr>
        <p:grpSpPr>
          <a:xfrm>
            <a:off x="107504" y="123478"/>
            <a:ext cx="648072" cy="648108"/>
            <a:chOff x="2881862" y="1781931"/>
            <a:chExt cx="1050058" cy="1050116"/>
          </a:xfrm>
        </p:grpSpPr>
        <p:grpSp>
          <p:nvGrpSpPr>
            <p:cNvPr id="41" name="组合 25">
              <a:extLst>
                <a:ext uri="{FF2B5EF4-FFF2-40B4-BE49-F238E27FC236}">
                  <a16:creationId xmlns:a16="http://schemas.microsoft.com/office/drawing/2014/main" id="{0101EE52-22F4-426D-9C24-CA7510741846}"/>
                </a:ext>
              </a:extLst>
            </p:cNvPr>
            <p:cNvGrpSpPr/>
            <p:nvPr/>
          </p:nvGrpSpPr>
          <p:grpSpPr>
            <a:xfrm>
              <a:off x="2881862" y="1781931"/>
              <a:ext cx="1050058" cy="105011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3" name="同心圆 26">
                <a:extLst>
                  <a:ext uri="{FF2B5EF4-FFF2-40B4-BE49-F238E27FC236}">
                    <a16:creationId xmlns:a16="http://schemas.microsoft.com/office/drawing/2014/main" id="{64A425E1-62F7-4376-8051-BAD43881F2D4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80808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17AB1C19-6FF6-4076-A7D5-2BC6E87C7C35}"/>
                  </a:ext>
                </a:extLst>
              </p:cNvPr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80808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42" name="TextBox 13">
              <a:extLst>
                <a:ext uri="{FF2B5EF4-FFF2-40B4-BE49-F238E27FC236}">
                  <a16:creationId xmlns:a16="http://schemas.microsoft.com/office/drawing/2014/main" id="{3AEC4940-4F79-447B-96CD-0B34CDF80FEE}"/>
                </a:ext>
              </a:extLst>
            </p:cNvPr>
            <p:cNvSpPr txBox="1"/>
            <p:nvPr/>
          </p:nvSpPr>
          <p:spPr>
            <a:xfrm>
              <a:off x="3091874" y="1992817"/>
              <a:ext cx="723582" cy="6283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accent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01</a:t>
              </a:r>
              <a:endParaRPr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48" name="MH_Others_2">
            <a:extLst>
              <a:ext uri="{FF2B5EF4-FFF2-40B4-BE49-F238E27FC236}">
                <a16:creationId xmlns:a16="http://schemas.microsoft.com/office/drawing/2014/main" id="{48AAAC99-23A8-4DA0-A547-DDB72CCF668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71047" y="285823"/>
            <a:ext cx="7065860" cy="3556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7" tIns="34284" rIns="68567" bIns="34284" numCol="1" spcCol="0" rtlCol="0" fromWordArt="0" anchor="ctr" anchorCtr="0" forceAA="0" compatLnSpc="1">
            <a:noAutofit/>
          </a:bodyPr>
          <a:lstStyle/>
          <a:p>
            <a:r>
              <a:rPr lang="zh-CN" altLang="en-US" sz="2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求解过程</a:t>
            </a:r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1373A69-429B-49D8-AFCD-6C5E94013275}"/>
              </a:ext>
            </a:extLst>
          </p:cNvPr>
          <p:cNvGrpSpPr/>
          <p:nvPr/>
        </p:nvGrpSpPr>
        <p:grpSpPr>
          <a:xfrm>
            <a:off x="734764" y="1203598"/>
            <a:ext cx="8013699" cy="3343472"/>
            <a:chOff x="1267462" y="1318421"/>
            <a:chExt cx="7481002" cy="3343472"/>
          </a:xfrm>
        </p:grpSpPr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0368DAC0-1D86-43BB-9E11-358C716E7F8C}"/>
                </a:ext>
              </a:extLst>
            </p:cNvPr>
            <p:cNvSpPr txBox="1"/>
            <p:nvPr/>
          </p:nvSpPr>
          <p:spPr>
            <a:xfrm>
              <a:off x="2483768" y="1467311"/>
              <a:ext cx="62646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特征值分解</a:t>
              </a:r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：只能用于方阵</a:t>
              </a: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CE54057C-7F28-4736-AB75-A7ABB361499B}"/>
                </a:ext>
              </a:extLst>
            </p:cNvPr>
            <p:cNvGrpSpPr/>
            <p:nvPr/>
          </p:nvGrpSpPr>
          <p:grpSpPr>
            <a:xfrm>
              <a:off x="1267462" y="3869926"/>
              <a:ext cx="706922" cy="706961"/>
              <a:chOff x="4048696" y="1792798"/>
              <a:chExt cx="706922" cy="706961"/>
            </a:xfrm>
          </p:grpSpPr>
          <p:sp>
            <p:nvSpPr>
              <p:cNvPr id="32" name="Oval 39">
                <a:extLst>
                  <a:ext uri="{FF2B5EF4-FFF2-40B4-BE49-F238E27FC236}">
                    <a16:creationId xmlns:a16="http://schemas.microsoft.com/office/drawing/2014/main" id="{0FC5D803-7B94-417A-A21A-5F28C9320EF3}"/>
                  </a:ext>
                </a:extLst>
              </p:cNvPr>
              <p:cNvSpPr/>
              <p:nvPr/>
            </p:nvSpPr>
            <p:spPr>
              <a:xfrm>
                <a:off x="4048696" y="1792798"/>
                <a:ext cx="706922" cy="706961"/>
              </a:xfrm>
              <a:prstGeom prst="ellipse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5023" tIns="32511" rIns="65023" bIns="32511" rtlCol="0" anchor="ctr"/>
              <a:lstStyle/>
              <a:p>
                <a:pPr algn="just">
                  <a:lnSpc>
                    <a:spcPct val="120000"/>
                  </a:lnSpc>
                </a:pPr>
                <a:endParaRPr lang="en-US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3" name="Freeform 44">
                <a:extLst>
                  <a:ext uri="{FF2B5EF4-FFF2-40B4-BE49-F238E27FC236}">
                    <a16:creationId xmlns:a16="http://schemas.microsoft.com/office/drawing/2014/main" id="{7B68E650-C7C2-455B-A721-E969F71174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81947" y="2010320"/>
                <a:ext cx="240419" cy="271917"/>
              </a:xfrm>
              <a:custGeom>
                <a:avLst/>
                <a:gdLst>
                  <a:gd name="T0" fmla="*/ 20 w 78"/>
                  <a:gd name="T1" fmla="*/ 7 h 88"/>
                  <a:gd name="T2" fmla="*/ 20 w 78"/>
                  <a:gd name="T3" fmla="*/ 11 h 88"/>
                  <a:gd name="T4" fmla="*/ 5 w 78"/>
                  <a:gd name="T5" fmla="*/ 6 h 88"/>
                  <a:gd name="T6" fmla="*/ 1 w 78"/>
                  <a:gd name="T7" fmla="*/ 8 h 88"/>
                  <a:gd name="T8" fmla="*/ 0 w 78"/>
                  <a:gd name="T9" fmla="*/ 20 h 88"/>
                  <a:gd name="T10" fmla="*/ 3 w 78"/>
                  <a:gd name="T11" fmla="*/ 38 h 88"/>
                  <a:gd name="T12" fmla="*/ 17 w 78"/>
                  <a:gd name="T13" fmla="*/ 49 h 88"/>
                  <a:gd name="T14" fmla="*/ 20 w 78"/>
                  <a:gd name="T15" fmla="*/ 50 h 88"/>
                  <a:gd name="T16" fmla="*/ 20 w 78"/>
                  <a:gd name="T17" fmla="*/ 49 h 88"/>
                  <a:gd name="T18" fmla="*/ 31 w 78"/>
                  <a:gd name="T19" fmla="*/ 52 h 88"/>
                  <a:gd name="T20" fmla="*/ 31 w 78"/>
                  <a:gd name="T21" fmla="*/ 64 h 88"/>
                  <a:gd name="T22" fmla="*/ 27 w 78"/>
                  <a:gd name="T23" fmla="*/ 64 h 88"/>
                  <a:gd name="T24" fmla="*/ 27 w 78"/>
                  <a:gd name="T25" fmla="*/ 68 h 88"/>
                  <a:gd name="T26" fmla="*/ 15 w 78"/>
                  <a:gd name="T27" fmla="*/ 68 h 88"/>
                  <a:gd name="T28" fmla="*/ 15 w 78"/>
                  <a:gd name="T29" fmla="*/ 88 h 88"/>
                  <a:gd name="T30" fmla="*/ 64 w 78"/>
                  <a:gd name="T31" fmla="*/ 88 h 88"/>
                  <a:gd name="T32" fmla="*/ 64 w 78"/>
                  <a:gd name="T33" fmla="*/ 68 h 88"/>
                  <a:gd name="T34" fmla="*/ 52 w 78"/>
                  <a:gd name="T35" fmla="*/ 68 h 88"/>
                  <a:gd name="T36" fmla="*/ 52 w 78"/>
                  <a:gd name="T37" fmla="*/ 64 h 88"/>
                  <a:gd name="T38" fmla="*/ 47 w 78"/>
                  <a:gd name="T39" fmla="*/ 64 h 88"/>
                  <a:gd name="T40" fmla="*/ 47 w 78"/>
                  <a:gd name="T41" fmla="*/ 52 h 88"/>
                  <a:gd name="T42" fmla="*/ 58 w 78"/>
                  <a:gd name="T43" fmla="*/ 49 h 88"/>
                  <a:gd name="T44" fmla="*/ 58 w 78"/>
                  <a:gd name="T45" fmla="*/ 50 h 88"/>
                  <a:gd name="T46" fmla="*/ 61 w 78"/>
                  <a:gd name="T47" fmla="*/ 49 h 88"/>
                  <a:gd name="T48" fmla="*/ 75 w 78"/>
                  <a:gd name="T49" fmla="*/ 38 h 88"/>
                  <a:gd name="T50" fmla="*/ 78 w 78"/>
                  <a:gd name="T51" fmla="*/ 20 h 88"/>
                  <a:gd name="T52" fmla="*/ 77 w 78"/>
                  <a:gd name="T53" fmla="*/ 8 h 88"/>
                  <a:gd name="T54" fmla="*/ 73 w 78"/>
                  <a:gd name="T55" fmla="*/ 6 h 88"/>
                  <a:gd name="T56" fmla="*/ 58 w 78"/>
                  <a:gd name="T57" fmla="*/ 11 h 88"/>
                  <a:gd name="T58" fmla="*/ 58 w 78"/>
                  <a:gd name="T59" fmla="*/ 7 h 88"/>
                  <a:gd name="T60" fmla="*/ 60 w 78"/>
                  <a:gd name="T61" fmla="*/ 7 h 88"/>
                  <a:gd name="T62" fmla="*/ 60 w 78"/>
                  <a:gd name="T63" fmla="*/ 0 h 88"/>
                  <a:gd name="T64" fmla="*/ 17 w 78"/>
                  <a:gd name="T65" fmla="*/ 0 h 88"/>
                  <a:gd name="T66" fmla="*/ 17 w 78"/>
                  <a:gd name="T67" fmla="*/ 7 h 88"/>
                  <a:gd name="T68" fmla="*/ 20 w 78"/>
                  <a:gd name="T69" fmla="*/ 7 h 88"/>
                  <a:gd name="T70" fmla="*/ 63 w 78"/>
                  <a:gd name="T71" fmla="*/ 42 h 88"/>
                  <a:gd name="T72" fmla="*/ 59 w 78"/>
                  <a:gd name="T73" fmla="*/ 20 h 88"/>
                  <a:gd name="T74" fmla="*/ 61 w 78"/>
                  <a:gd name="T75" fmla="*/ 22 h 88"/>
                  <a:gd name="T76" fmla="*/ 66 w 78"/>
                  <a:gd name="T77" fmla="*/ 18 h 88"/>
                  <a:gd name="T78" fmla="*/ 64 w 78"/>
                  <a:gd name="T79" fmla="*/ 16 h 88"/>
                  <a:gd name="T80" fmla="*/ 71 w 78"/>
                  <a:gd name="T81" fmla="*/ 13 h 88"/>
                  <a:gd name="T82" fmla="*/ 72 w 78"/>
                  <a:gd name="T83" fmla="*/ 20 h 88"/>
                  <a:gd name="T84" fmla="*/ 69 w 78"/>
                  <a:gd name="T85" fmla="*/ 36 h 88"/>
                  <a:gd name="T86" fmla="*/ 63 w 78"/>
                  <a:gd name="T87" fmla="*/ 42 h 88"/>
                  <a:gd name="T88" fmla="*/ 19 w 78"/>
                  <a:gd name="T89" fmla="*/ 20 h 88"/>
                  <a:gd name="T90" fmla="*/ 15 w 78"/>
                  <a:gd name="T91" fmla="*/ 42 h 88"/>
                  <a:gd name="T92" fmla="*/ 9 w 78"/>
                  <a:gd name="T93" fmla="*/ 36 h 88"/>
                  <a:gd name="T94" fmla="*/ 6 w 78"/>
                  <a:gd name="T95" fmla="*/ 20 h 88"/>
                  <a:gd name="T96" fmla="*/ 7 w 78"/>
                  <a:gd name="T97" fmla="*/ 13 h 88"/>
                  <a:gd name="T98" fmla="*/ 14 w 78"/>
                  <a:gd name="T99" fmla="*/ 16 h 88"/>
                  <a:gd name="T100" fmla="*/ 12 w 78"/>
                  <a:gd name="T101" fmla="*/ 18 h 88"/>
                  <a:gd name="T102" fmla="*/ 17 w 78"/>
                  <a:gd name="T103" fmla="*/ 22 h 88"/>
                  <a:gd name="T104" fmla="*/ 19 w 78"/>
                  <a:gd name="T105" fmla="*/ 20 h 88"/>
                  <a:gd name="T106" fmla="*/ 32 w 78"/>
                  <a:gd name="T107" fmla="*/ 10 h 88"/>
                  <a:gd name="T108" fmla="*/ 32 w 78"/>
                  <a:gd name="T109" fmla="*/ 45 h 88"/>
                  <a:gd name="T110" fmla="*/ 25 w 78"/>
                  <a:gd name="T111" fmla="*/ 41 h 88"/>
                  <a:gd name="T112" fmla="*/ 28 w 78"/>
                  <a:gd name="T113" fmla="*/ 14 h 88"/>
                  <a:gd name="T114" fmla="*/ 28 w 78"/>
                  <a:gd name="T115" fmla="*/ 10 h 88"/>
                  <a:gd name="T116" fmla="*/ 32 w 78"/>
                  <a:gd name="T117" fmla="*/ 1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8" h="88">
                    <a:moveTo>
                      <a:pt x="20" y="7"/>
                    </a:moveTo>
                    <a:cubicBezTo>
                      <a:pt x="20" y="8"/>
                      <a:pt x="21" y="10"/>
                      <a:pt x="20" y="11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11"/>
                      <a:pt x="0" y="16"/>
                      <a:pt x="0" y="20"/>
                    </a:cubicBezTo>
                    <a:cubicBezTo>
                      <a:pt x="0" y="26"/>
                      <a:pt x="1" y="33"/>
                      <a:pt x="3" y="38"/>
                    </a:cubicBezTo>
                    <a:cubicBezTo>
                      <a:pt x="6" y="44"/>
                      <a:pt x="10" y="48"/>
                      <a:pt x="17" y="49"/>
                    </a:cubicBezTo>
                    <a:cubicBezTo>
                      <a:pt x="18" y="50"/>
                      <a:pt x="19" y="50"/>
                      <a:pt x="20" y="50"/>
                    </a:cubicBezTo>
                    <a:cubicBezTo>
                      <a:pt x="20" y="49"/>
                      <a:pt x="20" y="49"/>
                      <a:pt x="20" y="49"/>
                    </a:cubicBezTo>
                    <a:cubicBezTo>
                      <a:pt x="22" y="51"/>
                      <a:pt x="26" y="52"/>
                      <a:pt x="31" y="52"/>
                    </a:cubicBezTo>
                    <a:cubicBezTo>
                      <a:pt x="31" y="64"/>
                      <a:pt x="31" y="64"/>
                      <a:pt x="31" y="64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7" y="68"/>
                      <a:pt x="27" y="68"/>
                      <a:pt x="27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88"/>
                      <a:pt x="15" y="88"/>
                      <a:pt x="15" y="88"/>
                    </a:cubicBezTo>
                    <a:cubicBezTo>
                      <a:pt x="64" y="88"/>
                      <a:pt x="64" y="88"/>
                      <a:pt x="64" y="88"/>
                    </a:cubicBezTo>
                    <a:cubicBezTo>
                      <a:pt x="64" y="68"/>
                      <a:pt x="64" y="68"/>
                      <a:pt x="64" y="68"/>
                    </a:cubicBezTo>
                    <a:cubicBezTo>
                      <a:pt x="52" y="68"/>
                      <a:pt x="52" y="68"/>
                      <a:pt x="52" y="68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47" y="64"/>
                      <a:pt x="47" y="64"/>
                      <a:pt x="47" y="64"/>
                    </a:cubicBezTo>
                    <a:cubicBezTo>
                      <a:pt x="47" y="52"/>
                      <a:pt x="47" y="52"/>
                      <a:pt x="47" y="52"/>
                    </a:cubicBezTo>
                    <a:cubicBezTo>
                      <a:pt x="52" y="52"/>
                      <a:pt x="56" y="51"/>
                      <a:pt x="58" y="49"/>
                    </a:cubicBezTo>
                    <a:cubicBezTo>
                      <a:pt x="58" y="50"/>
                      <a:pt x="58" y="50"/>
                      <a:pt x="58" y="50"/>
                    </a:cubicBezTo>
                    <a:cubicBezTo>
                      <a:pt x="59" y="50"/>
                      <a:pt x="60" y="50"/>
                      <a:pt x="61" y="49"/>
                    </a:cubicBezTo>
                    <a:cubicBezTo>
                      <a:pt x="68" y="48"/>
                      <a:pt x="72" y="44"/>
                      <a:pt x="75" y="38"/>
                    </a:cubicBezTo>
                    <a:cubicBezTo>
                      <a:pt x="77" y="33"/>
                      <a:pt x="78" y="26"/>
                      <a:pt x="78" y="20"/>
                    </a:cubicBezTo>
                    <a:cubicBezTo>
                      <a:pt x="78" y="16"/>
                      <a:pt x="78" y="11"/>
                      <a:pt x="77" y="8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57" y="10"/>
                      <a:pt x="58" y="8"/>
                      <a:pt x="58" y="7"/>
                    </a:cubicBezTo>
                    <a:cubicBezTo>
                      <a:pt x="60" y="7"/>
                      <a:pt x="60" y="7"/>
                      <a:pt x="60" y="7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20" y="7"/>
                      <a:pt x="20" y="7"/>
                      <a:pt x="20" y="7"/>
                    </a:cubicBezTo>
                    <a:close/>
                    <a:moveTo>
                      <a:pt x="63" y="42"/>
                    </a:moveTo>
                    <a:cubicBezTo>
                      <a:pt x="64" y="36"/>
                      <a:pt x="60" y="28"/>
                      <a:pt x="59" y="20"/>
                    </a:cubicBezTo>
                    <a:cubicBezTo>
                      <a:pt x="61" y="22"/>
                      <a:pt x="61" y="22"/>
                      <a:pt x="61" y="22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72" y="15"/>
                      <a:pt x="72" y="18"/>
                      <a:pt x="72" y="20"/>
                    </a:cubicBezTo>
                    <a:cubicBezTo>
                      <a:pt x="71" y="26"/>
                      <a:pt x="71" y="31"/>
                      <a:pt x="69" y="36"/>
                    </a:cubicBezTo>
                    <a:cubicBezTo>
                      <a:pt x="67" y="39"/>
                      <a:pt x="65" y="41"/>
                      <a:pt x="63" y="42"/>
                    </a:cubicBezTo>
                    <a:close/>
                    <a:moveTo>
                      <a:pt x="19" y="20"/>
                    </a:moveTo>
                    <a:cubicBezTo>
                      <a:pt x="17" y="28"/>
                      <a:pt x="14" y="36"/>
                      <a:pt x="15" y="42"/>
                    </a:cubicBezTo>
                    <a:cubicBezTo>
                      <a:pt x="13" y="41"/>
                      <a:pt x="11" y="39"/>
                      <a:pt x="9" y="36"/>
                    </a:cubicBezTo>
                    <a:cubicBezTo>
                      <a:pt x="7" y="31"/>
                      <a:pt x="6" y="26"/>
                      <a:pt x="6" y="20"/>
                    </a:cubicBezTo>
                    <a:cubicBezTo>
                      <a:pt x="6" y="18"/>
                      <a:pt x="6" y="15"/>
                      <a:pt x="7" y="13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9" y="20"/>
                      <a:pt x="19" y="20"/>
                      <a:pt x="19" y="20"/>
                    </a:cubicBezTo>
                    <a:close/>
                    <a:moveTo>
                      <a:pt x="32" y="10"/>
                    </a:moveTo>
                    <a:cubicBezTo>
                      <a:pt x="32" y="45"/>
                      <a:pt x="32" y="45"/>
                      <a:pt x="32" y="45"/>
                    </a:cubicBezTo>
                    <a:cubicBezTo>
                      <a:pt x="32" y="45"/>
                      <a:pt x="27" y="45"/>
                      <a:pt x="25" y="41"/>
                    </a:cubicBezTo>
                    <a:cubicBezTo>
                      <a:pt x="24" y="37"/>
                      <a:pt x="28" y="16"/>
                      <a:pt x="28" y="14"/>
                    </a:cubicBezTo>
                    <a:cubicBezTo>
                      <a:pt x="28" y="13"/>
                      <a:pt x="28" y="10"/>
                      <a:pt x="28" y="10"/>
                    </a:cubicBezTo>
                    <a:lnTo>
                      <a:pt x="32" y="1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68571" tIns="34286" rIns="68571" bIns="34286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20000"/>
                  </a:lnSpc>
                </a:pPr>
                <a:endParaRPr lang="zh-CN" altLang="en-US" sz="600" dirty="0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10C5B465-7444-4EC0-8F2A-FB5F231D4FF6}"/>
                </a:ext>
              </a:extLst>
            </p:cNvPr>
            <p:cNvGrpSpPr/>
            <p:nvPr/>
          </p:nvGrpSpPr>
          <p:grpSpPr>
            <a:xfrm>
              <a:off x="1289996" y="2630860"/>
              <a:ext cx="706922" cy="706961"/>
              <a:chOff x="2498082" y="1792798"/>
              <a:chExt cx="706922" cy="706961"/>
            </a:xfrm>
          </p:grpSpPr>
          <p:sp>
            <p:nvSpPr>
              <p:cNvPr id="30" name="Oval 40">
                <a:extLst>
                  <a:ext uri="{FF2B5EF4-FFF2-40B4-BE49-F238E27FC236}">
                    <a16:creationId xmlns:a16="http://schemas.microsoft.com/office/drawing/2014/main" id="{D3525DC5-1C2D-4E95-BB0B-3C5D3EDD8A9C}"/>
                  </a:ext>
                </a:extLst>
              </p:cNvPr>
              <p:cNvSpPr/>
              <p:nvPr/>
            </p:nvSpPr>
            <p:spPr>
              <a:xfrm>
                <a:off x="2498082" y="1792798"/>
                <a:ext cx="706922" cy="706961"/>
              </a:xfrm>
              <a:prstGeom prst="ellipse">
                <a:avLst/>
              </a:prstGeom>
              <a:noFill/>
              <a:ln w="2857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5023" tIns="32511" rIns="65023" bIns="32511" rtlCol="0" anchor="ctr"/>
              <a:lstStyle/>
              <a:p>
                <a:pPr algn="just">
                  <a:lnSpc>
                    <a:spcPct val="120000"/>
                  </a:lnSpc>
                </a:pPr>
                <a:endParaRPr lang="en-US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1" name="Freeform 45">
                <a:extLst>
                  <a:ext uri="{FF2B5EF4-FFF2-40B4-BE49-F238E27FC236}">
                    <a16:creationId xmlns:a16="http://schemas.microsoft.com/office/drawing/2014/main" id="{4901FEFC-3924-417D-BEDF-B94B34B119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83392" y="2010320"/>
                <a:ext cx="336300" cy="271917"/>
              </a:xfrm>
              <a:custGeom>
                <a:avLst/>
                <a:gdLst>
                  <a:gd name="T0" fmla="*/ 86 w 109"/>
                  <a:gd name="T1" fmla="*/ 88 h 88"/>
                  <a:gd name="T2" fmla="*/ 84 w 109"/>
                  <a:gd name="T3" fmla="*/ 44 h 88"/>
                  <a:gd name="T4" fmla="*/ 80 w 109"/>
                  <a:gd name="T5" fmla="*/ 71 h 88"/>
                  <a:gd name="T6" fmla="*/ 109 w 109"/>
                  <a:gd name="T7" fmla="*/ 0 h 88"/>
                  <a:gd name="T8" fmla="*/ 92 w 109"/>
                  <a:gd name="T9" fmla="*/ 33 h 88"/>
                  <a:gd name="T10" fmla="*/ 80 w 109"/>
                  <a:gd name="T11" fmla="*/ 25 h 88"/>
                  <a:gd name="T12" fmla="*/ 67 w 109"/>
                  <a:gd name="T13" fmla="*/ 68 h 88"/>
                  <a:gd name="T14" fmla="*/ 37 w 109"/>
                  <a:gd name="T15" fmla="*/ 73 h 88"/>
                  <a:gd name="T16" fmla="*/ 19 w 109"/>
                  <a:gd name="T17" fmla="*/ 63 h 88"/>
                  <a:gd name="T18" fmla="*/ 0 w 109"/>
                  <a:gd name="T19" fmla="*/ 56 h 88"/>
                  <a:gd name="T20" fmla="*/ 25 w 109"/>
                  <a:gd name="T21" fmla="*/ 48 h 88"/>
                  <a:gd name="T22" fmla="*/ 30 w 109"/>
                  <a:gd name="T23" fmla="*/ 57 h 88"/>
                  <a:gd name="T24" fmla="*/ 44 w 109"/>
                  <a:gd name="T25" fmla="*/ 29 h 88"/>
                  <a:gd name="T26" fmla="*/ 66 w 109"/>
                  <a:gd name="T27" fmla="*/ 50 h 88"/>
                  <a:gd name="T28" fmla="*/ 68 w 109"/>
                  <a:gd name="T29" fmla="*/ 18 h 88"/>
                  <a:gd name="T30" fmla="*/ 78 w 109"/>
                  <a:gd name="T31" fmla="*/ 12 h 88"/>
                  <a:gd name="T32" fmla="*/ 90 w 109"/>
                  <a:gd name="T33" fmla="*/ 1 h 88"/>
                  <a:gd name="T34" fmla="*/ 22 w 109"/>
                  <a:gd name="T35" fmla="*/ 88 h 88"/>
                  <a:gd name="T36" fmla="*/ 29 w 109"/>
                  <a:gd name="T37" fmla="*/ 80 h 88"/>
                  <a:gd name="T38" fmla="*/ 22 w 109"/>
                  <a:gd name="T39" fmla="*/ 79 h 88"/>
                  <a:gd name="T40" fmla="*/ 11 w 109"/>
                  <a:gd name="T41" fmla="*/ 88 h 88"/>
                  <a:gd name="T42" fmla="*/ 17 w 109"/>
                  <a:gd name="T43" fmla="*/ 71 h 88"/>
                  <a:gd name="T44" fmla="*/ 11 w 109"/>
                  <a:gd name="T45" fmla="*/ 73 h 88"/>
                  <a:gd name="T46" fmla="*/ 34 w 109"/>
                  <a:gd name="T47" fmla="*/ 88 h 88"/>
                  <a:gd name="T48" fmla="*/ 40 w 109"/>
                  <a:gd name="T49" fmla="*/ 79 h 88"/>
                  <a:gd name="T50" fmla="*/ 34 w 109"/>
                  <a:gd name="T51" fmla="*/ 80 h 88"/>
                  <a:gd name="T52" fmla="*/ 45 w 109"/>
                  <a:gd name="T53" fmla="*/ 88 h 88"/>
                  <a:gd name="T54" fmla="*/ 52 w 109"/>
                  <a:gd name="T55" fmla="*/ 63 h 88"/>
                  <a:gd name="T56" fmla="*/ 45 w 109"/>
                  <a:gd name="T57" fmla="*/ 69 h 88"/>
                  <a:gd name="T58" fmla="*/ 57 w 109"/>
                  <a:gd name="T59" fmla="*/ 88 h 88"/>
                  <a:gd name="T60" fmla="*/ 63 w 109"/>
                  <a:gd name="T61" fmla="*/ 73 h 88"/>
                  <a:gd name="T62" fmla="*/ 57 w 109"/>
                  <a:gd name="T63" fmla="*/ 88 h 88"/>
                  <a:gd name="T64" fmla="*/ 75 w 109"/>
                  <a:gd name="T65" fmla="*/ 88 h 88"/>
                  <a:gd name="T66" fmla="*/ 68 w 109"/>
                  <a:gd name="T67" fmla="*/ 7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9" h="88">
                    <a:moveTo>
                      <a:pt x="80" y="88"/>
                    </a:moveTo>
                    <a:cubicBezTo>
                      <a:pt x="86" y="88"/>
                      <a:pt x="86" y="88"/>
                      <a:pt x="86" y="88"/>
                    </a:cubicBezTo>
                    <a:cubicBezTo>
                      <a:pt x="86" y="44"/>
                      <a:pt x="86" y="44"/>
                      <a:pt x="86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2" y="70"/>
                      <a:pt x="82" y="70"/>
                      <a:pt x="82" y="70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80" y="88"/>
                      <a:pt x="80" y="88"/>
                      <a:pt x="80" y="88"/>
                    </a:cubicBezTo>
                    <a:close/>
                    <a:moveTo>
                      <a:pt x="109" y="0"/>
                    </a:moveTo>
                    <a:cubicBezTo>
                      <a:pt x="100" y="17"/>
                      <a:pt x="100" y="17"/>
                      <a:pt x="100" y="17"/>
                    </a:cubicBezTo>
                    <a:cubicBezTo>
                      <a:pt x="92" y="33"/>
                      <a:pt x="92" y="33"/>
                      <a:pt x="92" y="33"/>
                    </a:cubicBezTo>
                    <a:cubicBezTo>
                      <a:pt x="84" y="22"/>
                      <a:pt x="84" y="22"/>
                      <a:pt x="84" y="22"/>
                    </a:cubicBezTo>
                    <a:cubicBezTo>
                      <a:pt x="80" y="25"/>
                      <a:pt x="80" y="25"/>
                      <a:pt x="80" y="25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67" y="68"/>
                      <a:pt x="67" y="68"/>
                      <a:pt x="67" y="68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37" y="73"/>
                      <a:pt x="37" y="73"/>
                      <a:pt x="37" y="73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40" y="37"/>
                      <a:pt x="40" y="37"/>
                      <a:pt x="40" y="37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66" y="50"/>
                      <a:pt x="66" y="50"/>
                      <a:pt x="66" y="50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18"/>
                      <a:pt x="68" y="18"/>
                      <a:pt x="68" y="18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8" y="12"/>
                      <a:pt x="78" y="12"/>
                      <a:pt x="78" y="12"/>
                    </a:cubicBezTo>
                    <a:cubicBezTo>
                      <a:pt x="72" y="2"/>
                      <a:pt x="72" y="2"/>
                      <a:pt x="72" y="2"/>
                    </a:cubicBezTo>
                    <a:cubicBezTo>
                      <a:pt x="90" y="1"/>
                      <a:pt x="90" y="1"/>
                      <a:pt x="90" y="1"/>
                    </a:cubicBezTo>
                    <a:cubicBezTo>
                      <a:pt x="109" y="0"/>
                      <a:pt x="109" y="0"/>
                      <a:pt x="109" y="0"/>
                    </a:cubicBezTo>
                    <a:close/>
                    <a:moveTo>
                      <a:pt x="22" y="88"/>
                    </a:moveTo>
                    <a:cubicBezTo>
                      <a:pt x="24" y="88"/>
                      <a:pt x="27" y="88"/>
                      <a:pt x="29" y="88"/>
                    </a:cubicBezTo>
                    <a:cubicBezTo>
                      <a:pt x="29" y="80"/>
                      <a:pt x="29" y="80"/>
                      <a:pt x="29" y="80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2" y="88"/>
                      <a:pt x="22" y="88"/>
                      <a:pt x="22" y="88"/>
                    </a:cubicBezTo>
                    <a:close/>
                    <a:moveTo>
                      <a:pt x="11" y="88"/>
                    </a:moveTo>
                    <a:cubicBezTo>
                      <a:pt x="17" y="88"/>
                      <a:pt x="17" y="88"/>
                      <a:pt x="17" y="88"/>
                    </a:cubicBezTo>
                    <a:cubicBezTo>
                      <a:pt x="17" y="71"/>
                      <a:pt x="17" y="71"/>
                      <a:pt x="17" y="71"/>
                    </a:cubicBezTo>
                    <a:cubicBezTo>
                      <a:pt x="17" y="71"/>
                      <a:pt x="17" y="71"/>
                      <a:pt x="17" y="71"/>
                    </a:cubicBezTo>
                    <a:cubicBezTo>
                      <a:pt x="11" y="73"/>
                      <a:pt x="11" y="73"/>
                      <a:pt x="11" y="73"/>
                    </a:cubicBezTo>
                    <a:cubicBezTo>
                      <a:pt x="11" y="88"/>
                      <a:pt x="11" y="88"/>
                      <a:pt x="11" y="88"/>
                    </a:cubicBezTo>
                    <a:close/>
                    <a:moveTo>
                      <a:pt x="34" y="88"/>
                    </a:moveTo>
                    <a:cubicBezTo>
                      <a:pt x="36" y="88"/>
                      <a:pt x="38" y="88"/>
                      <a:pt x="40" y="88"/>
                    </a:cubicBezTo>
                    <a:cubicBezTo>
                      <a:pt x="40" y="79"/>
                      <a:pt x="40" y="79"/>
                      <a:pt x="40" y="79"/>
                    </a:cubicBezTo>
                    <a:cubicBezTo>
                      <a:pt x="40" y="80"/>
                      <a:pt x="40" y="80"/>
                      <a:pt x="40" y="80"/>
                    </a:cubicBezTo>
                    <a:cubicBezTo>
                      <a:pt x="34" y="80"/>
                      <a:pt x="34" y="80"/>
                      <a:pt x="34" y="80"/>
                    </a:cubicBezTo>
                    <a:cubicBezTo>
                      <a:pt x="34" y="88"/>
                      <a:pt x="34" y="88"/>
                      <a:pt x="34" y="88"/>
                    </a:cubicBezTo>
                    <a:close/>
                    <a:moveTo>
                      <a:pt x="45" y="88"/>
                    </a:moveTo>
                    <a:cubicBezTo>
                      <a:pt x="47" y="88"/>
                      <a:pt x="50" y="88"/>
                      <a:pt x="52" y="88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88"/>
                      <a:pt x="45" y="88"/>
                      <a:pt x="45" y="88"/>
                    </a:cubicBezTo>
                    <a:close/>
                    <a:moveTo>
                      <a:pt x="57" y="88"/>
                    </a:moveTo>
                    <a:cubicBezTo>
                      <a:pt x="59" y="88"/>
                      <a:pt x="61" y="88"/>
                      <a:pt x="63" y="88"/>
                    </a:cubicBezTo>
                    <a:cubicBezTo>
                      <a:pt x="63" y="73"/>
                      <a:pt x="63" y="73"/>
                      <a:pt x="63" y="73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57" y="88"/>
                      <a:pt x="57" y="88"/>
                      <a:pt x="57" y="88"/>
                    </a:cubicBezTo>
                    <a:close/>
                    <a:moveTo>
                      <a:pt x="68" y="88"/>
                    </a:moveTo>
                    <a:cubicBezTo>
                      <a:pt x="70" y="88"/>
                      <a:pt x="73" y="88"/>
                      <a:pt x="75" y="88"/>
                    </a:cubicBezTo>
                    <a:cubicBezTo>
                      <a:pt x="75" y="72"/>
                      <a:pt x="75" y="72"/>
                      <a:pt x="75" y="72"/>
                    </a:cubicBezTo>
                    <a:cubicBezTo>
                      <a:pt x="68" y="75"/>
                      <a:pt x="68" y="75"/>
                      <a:pt x="68" y="75"/>
                    </a:cubicBezTo>
                    <a:lnTo>
                      <a:pt x="68" y="8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68571" tIns="34286" rIns="68571" bIns="34286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20000"/>
                  </a:lnSpc>
                </a:pPr>
                <a:endParaRPr lang="zh-CN" altLang="en-US" sz="600" dirty="0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EE7CE75E-0F21-4710-93B4-F523D26B0BCC}"/>
                </a:ext>
              </a:extLst>
            </p:cNvPr>
            <p:cNvGrpSpPr/>
            <p:nvPr/>
          </p:nvGrpSpPr>
          <p:grpSpPr>
            <a:xfrm>
              <a:off x="1318749" y="1318421"/>
              <a:ext cx="706922" cy="706961"/>
              <a:chOff x="871047" y="1792798"/>
              <a:chExt cx="706922" cy="706961"/>
            </a:xfrm>
          </p:grpSpPr>
          <p:sp>
            <p:nvSpPr>
              <p:cNvPr id="28" name="Oval 38">
                <a:extLst>
                  <a:ext uri="{FF2B5EF4-FFF2-40B4-BE49-F238E27FC236}">
                    <a16:creationId xmlns:a16="http://schemas.microsoft.com/office/drawing/2014/main" id="{DC72F29B-7975-4EE3-90C6-86FD7F86C0DB}"/>
                  </a:ext>
                </a:extLst>
              </p:cNvPr>
              <p:cNvSpPr/>
              <p:nvPr/>
            </p:nvSpPr>
            <p:spPr>
              <a:xfrm>
                <a:off x="871047" y="1792798"/>
                <a:ext cx="706922" cy="706961"/>
              </a:xfrm>
              <a:prstGeom prst="ellipse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5023" tIns="32511" rIns="65023" bIns="32511" rtlCol="0" anchor="ctr"/>
              <a:lstStyle/>
              <a:p>
                <a:pPr algn="just">
                  <a:lnSpc>
                    <a:spcPct val="120000"/>
                  </a:lnSpc>
                </a:pPr>
                <a:endParaRPr lang="en-US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9" name="Freeform 46">
                <a:extLst>
                  <a:ext uri="{FF2B5EF4-FFF2-40B4-BE49-F238E27FC236}">
                    <a16:creationId xmlns:a16="http://schemas.microsoft.com/office/drawing/2014/main" id="{A9A7AD3D-8DF0-43DE-B4F3-C1527BC4F1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12170" y="1981697"/>
                <a:ext cx="224676" cy="329163"/>
              </a:xfrm>
              <a:custGeom>
                <a:avLst/>
                <a:gdLst>
                  <a:gd name="T0" fmla="*/ 16 w 73"/>
                  <a:gd name="T1" fmla="*/ 77 h 107"/>
                  <a:gd name="T2" fmla="*/ 57 w 73"/>
                  <a:gd name="T3" fmla="*/ 77 h 107"/>
                  <a:gd name="T4" fmla="*/ 52 w 73"/>
                  <a:gd name="T5" fmla="*/ 101 h 107"/>
                  <a:gd name="T6" fmla="*/ 45 w 73"/>
                  <a:gd name="T7" fmla="*/ 101 h 107"/>
                  <a:gd name="T8" fmla="*/ 37 w 73"/>
                  <a:gd name="T9" fmla="*/ 107 h 107"/>
                  <a:gd name="T10" fmla="*/ 29 w 73"/>
                  <a:gd name="T11" fmla="*/ 101 h 107"/>
                  <a:gd name="T12" fmla="*/ 21 w 73"/>
                  <a:gd name="T13" fmla="*/ 101 h 107"/>
                  <a:gd name="T14" fmla="*/ 16 w 73"/>
                  <a:gd name="T15" fmla="*/ 77 h 107"/>
                  <a:gd name="T16" fmla="*/ 51 w 73"/>
                  <a:gd name="T17" fmla="*/ 29 h 107"/>
                  <a:gd name="T18" fmla="*/ 52 w 73"/>
                  <a:gd name="T19" fmla="*/ 35 h 107"/>
                  <a:gd name="T20" fmla="*/ 51 w 73"/>
                  <a:gd name="T21" fmla="*/ 37 h 107"/>
                  <a:gd name="T22" fmla="*/ 53 w 73"/>
                  <a:gd name="T23" fmla="*/ 38 h 107"/>
                  <a:gd name="T24" fmla="*/ 52 w 73"/>
                  <a:gd name="T25" fmla="*/ 42 h 107"/>
                  <a:gd name="T26" fmla="*/ 50 w 73"/>
                  <a:gd name="T27" fmla="*/ 42 h 107"/>
                  <a:gd name="T28" fmla="*/ 52 w 73"/>
                  <a:gd name="T29" fmla="*/ 44 h 107"/>
                  <a:gd name="T30" fmla="*/ 51 w 73"/>
                  <a:gd name="T31" fmla="*/ 47 h 107"/>
                  <a:gd name="T32" fmla="*/ 50 w 73"/>
                  <a:gd name="T33" fmla="*/ 48 h 107"/>
                  <a:gd name="T34" fmla="*/ 51 w 73"/>
                  <a:gd name="T35" fmla="*/ 49 h 107"/>
                  <a:gd name="T36" fmla="*/ 50 w 73"/>
                  <a:gd name="T37" fmla="*/ 53 h 107"/>
                  <a:gd name="T38" fmla="*/ 47 w 73"/>
                  <a:gd name="T39" fmla="*/ 54 h 107"/>
                  <a:gd name="T40" fmla="*/ 29 w 73"/>
                  <a:gd name="T41" fmla="*/ 49 h 107"/>
                  <a:gd name="T42" fmla="*/ 21 w 73"/>
                  <a:gd name="T43" fmla="*/ 49 h 107"/>
                  <a:gd name="T44" fmla="*/ 21 w 73"/>
                  <a:gd name="T45" fmla="*/ 32 h 107"/>
                  <a:gd name="T46" fmla="*/ 28 w 73"/>
                  <a:gd name="T47" fmla="*/ 31 h 107"/>
                  <a:gd name="T48" fmla="*/ 42 w 73"/>
                  <a:gd name="T49" fmla="*/ 16 h 107"/>
                  <a:gd name="T50" fmla="*/ 38 w 73"/>
                  <a:gd name="T51" fmla="*/ 30 h 107"/>
                  <a:gd name="T52" fmla="*/ 51 w 73"/>
                  <a:gd name="T53" fmla="*/ 29 h 107"/>
                  <a:gd name="T54" fmla="*/ 15 w 73"/>
                  <a:gd name="T55" fmla="*/ 71 h 107"/>
                  <a:gd name="T56" fmla="*/ 25 w 73"/>
                  <a:gd name="T57" fmla="*/ 71 h 107"/>
                  <a:gd name="T58" fmla="*/ 17 w 73"/>
                  <a:gd name="T59" fmla="*/ 48 h 107"/>
                  <a:gd name="T60" fmla="*/ 11 w 73"/>
                  <a:gd name="T61" fmla="*/ 29 h 107"/>
                  <a:gd name="T62" fmla="*/ 23 w 73"/>
                  <a:gd name="T63" fmla="*/ 13 h 107"/>
                  <a:gd name="T64" fmla="*/ 37 w 73"/>
                  <a:gd name="T65" fmla="*/ 11 h 107"/>
                  <a:gd name="T66" fmla="*/ 50 w 73"/>
                  <a:gd name="T67" fmla="*/ 14 h 107"/>
                  <a:gd name="T68" fmla="*/ 62 w 73"/>
                  <a:gd name="T69" fmla="*/ 29 h 107"/>
                  <a:gd name="T70" fmla="*/ 56 w 73"/>
                  <a:gd name="T71" fmla="*/ 48 h 107"/>
                  <a:gd name="T72" fmla="*/ 48 w 73"/>
                  <a:gd name="T73" fmla="*/ 71 h 107"/>
                  <a:gd name="T74" fmla="*/ 58 w 73"/>
                  <a:gd name="T75" fmla="*/ 71 h 107"/>
                  <a:gd name="T76" fmla="*/ 65 w 73"/>
                  <a:gd name="T77" fmla="*/ 52 h 107"/>
                  <a:gd name="T78" fmla="*/ 71 w 73"/>
                  <a:gd name="T79" fmla="*/ 27 h 107"/>
                  <a:gd name="T80" fmla="*/ 55 w 73"/>
                  <a:gd name="T81" fmla="*/ 5 h 107"/>
                  <a:gd name="T82" fmla="*/ 37 w 73"/>
                  <a:gd name="T83" fmla="*/ 1 h 107"/>
                  <a:gd name="T84" fmla="*/ 19 w 73"/>
                  <a:gd name="T85" fmla="*/ 5 h 107"/>
                  <a:gd name="T86" fmla="*/ 2 w 73"/>
                  <a:gd name="T87" fmla="*/ 27 h 107"/>
                  <a:gd name="T88" fmla="*/ 8 w 73"/>
                  <a:gd name="T89" fmla="*/ 53 h 107"/>
                  <a:gd name="T90" fmla="*/ 15 w 73"/>
                  <a:gd name="T91" fmla="*/ 7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73" h="107">
                    <a:moveTo>
                      <a:pt x="16" y="77"/>
                    </a:moveTo>
                    <a:cubicBezTo>
                      <a:pt x="57" y="77"/>
                      <a:pt x="57" y="77"/>
                      <a:pt x="57" y="77"/>
                    </a:cubicBezTo>
                    <a:cubicBezTo>
                      <a:pt x="52" y="101"/>
                      <a:pt x="52" y="101"/>
                      <a:pt x="52" y="101"/>
                    </a:cubicBezTo>
                    <a:cubicBezTo>
                      <a:pt x="45" y="101"/>
                      <a:pt x="45" y="101"/>
                      <a:pt x="45" y="101"/>
                    </a:cubicBezTo>
                    <a:cubicBezTo>
                      <a:pt x="44" y="104"/>
                      <a:pt x="41" y="107"/>
                      <a:pt x="37" y="107"/>
                    </a:cubicBezTo>
                    <a:cubicBezTo>
                      <a:pt x="33" y="107"/>
                      <a:pt x="30" y="104"/>
                      <a:pt x="29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16" y="77"/>
                      <a:pt x="16" y="77"/>
                      <a:pt x="16" y="77"/>
                    </a:cubicBezTo>
                    <a:close/>
                    <a:moveTo>
                      <a:pt x="51" y="29"/>
                    </a:moveTo>
                    <a:cubicBezTo>
                      <a:pt x="52" y="35"/>
                      <a:pt x="52" y="35"/>
                      <a:pt x="52" y="35"/>
                    </a:cubicBezTo>
                    <a:cubicBezTo>
                      <a:pt x="51" y="37"/>
                      <a:pt x="51" y="37"/>
                      <a:pt x="51" y="37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52" y="44"/>
                      <a:pt x="52" y="44"/>
                      <a:pt x="52" y="44"/>
                    </a:cubicBezTo>
                    <a:cubicBezTo>
                      <a:pt x="51" y="47"/>
                      <a:pt x="51" y="47"/>
                      <a:pt x="51" y="47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0" y="53"/>
                      <a:pt x="50" y="53"/>
                      <a:pt x="50" y="53"/>
                    </a:cubicBezTo>
                    <a:cubicBezTo>
                      <a:pt x="47" y="54"/>
                      <a:pt x="47" y="54"/>
                      <a:pt x="47" y="54"/>
                    </a:cubicBezTo>
                    <a:cubicBezTo>
                      <a:pt x="29" y="49"/>
                      <a:pt x="29" y="49"/>
                      <a:pt x="29" y="49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50" y="21"/>
                      <a:pt x="43" y="27"/>
                      <a:pt x="38" y="30"/>
                    </a:cubicBezTo>
                    <a:cubicBezTo>
                      <a:pt x="51" y="29"/>
                      <a:pt x="51" y="29"/>
                      <a:pt x="51" y="29"/>
                    </a:cubicBezTo>
                    <a:close/>
                    <a:moveTo>
                      <a:pt x="15" y="71"/>
                    </a:moveTo>
                    <a:cubicBezTo>
                      <a:pt x="25" y="71"/>
                      <a:pt x="25" y="71"/>
                      <a:pt x="25" y="71"/>
                    </a:cubicBezTo>
                    <a:cubicBezTo>
                      <a:pt x="24" y="62"/>
                      <a:pt x="20" y="55"/>
                      <a:pt x="17" y="48"/>
                    </a:cubicBezTo>
                    <a:cubicBezTo>
                      <a:pt x="13" y="41"/>
                      <a:pt x="10" y="34"/>
                      <a:pt x="11" y="29"/>
                    </a:cubicBezTo>
                    <a:cubicBezTo>
                      <a:pt x="13" y="21"/>
                      <a:pt x="17" y="16"/>
                      <a:pt x="23" y="13"/>
                    </a:cubicBezTo>
                    <a:cubicBezTo>
                      <a:pt x="27" y="11"/>
                      <a:pt x="32" y="10"/>
                      <a:pt x="37" y="11"/>
                    </a:cubicBezTo>
                    <a:cubicBezTo>
                      <a:pt x="42" y="11"/>
                      <a:pt x="46" y="12"/>
                      <a:pt x="50" y="14"/>
                    </a:cubicBezTo>
                    <a:cubicBezTo>
                      <a:pt x="56" y="17"/>
                      <a:pt x="60" y="22"/>
                      <a:pt x="62" y="29"/>
                    </a:cubicBezTo>
                    <a:cubicBezTo>
                      <a:pt x="63" y="34"/>
                      <a:pt x="59" y="41"/>
                      <a:pt x="56" y="48"/>
                    </a:cubicBezTo>
                    <a:cubicBezTo>
                      <a:pt x="53" y="55"/>
                      <a:pt x="49" y="62"/>
                      <a:pt x="48" y="71"/>
                    </a:cubicBezTo>
                    <a:cubicBezTo>
                      <a:pt x="58" y="71"/>
                      <a:pt x="58" y="71"/>
                      <a:pt x="58" y="71"/>
                    </a:cubicBezTo>
                    <a:cubicBezTo>
                      <a:pt x="59" y="64"/>
                      <a:pt x="62" y="58"/>
                      <a:pt x="65" y="52"/>
                    </a:cubicBezTo>
                    <a:cubicBezTo>
                      <a:pt x="69" y="44"/>
                      <a:pt x="73" y="36"/>
                      <a:pt x="71" y="27"/>
                    </a:cubicBezTo>
                    <a:cubicBezTo>
                      <a:pt x="70" y="17"/>
                      <a:pt x="63" y="9"/>
                      <a:pt x="55" y="5"/>
                    </a:cubicBezTo>
                    <a:cubicBezTo>
                      <a:pt x="49" y="2"/>
                      <a:pt x="43" y="1"/>
                      <a:pt x="37" y="1"/>
                    </a:cubicBezTo>
                    <a:cubicBezTo>
                      <a:pt x="31" y="0"/>
                      <a:pt x="24" y="2"/>
                      <a:pt x="19" y="5"/>
                    </a:cubicBezTo>
                    <a:cubicBezTo>
                      <a:pt x="10" y="9"/>
                      <a:pt x="4" y="16"/>
                      <a:pt x="2" y="27"/>
                    </a:cubicBezTo>
                    <a:cubicBezTo>
                      <a:pt x="0" y="36"/>
                      <a:pt x="4" y="44"/>
                      <a:pt x="8" y="53"/>
                    </a:cubicBezTo>
                    <a:cubicBezTo>
                      <a:pt x="11" y="58"/>
                      <a:pt x="13" y="64"/>
                      <a:pt x="15" y="7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71" tIns="34286" rIns="68571" bIns="34286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20000"/>
                  </a:lnSpc>
                </a:pPr>
                <a:endParaRPr lang="zh-CN" altLang="en-US" sz="600" dirty="0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5FA8D98C-409A-456A-AA21-661F99B7431A}"/>
                </a:ext>
              </a:extLst>
            </p:cNvPr>
            <p:cNvSpPr txBox="1"/>
            <p:nvPr/>
          </p:nvSpPr>
          <p:spPr>
            <a:xfrm>
              <a:off x="2447489" y="2784261"/>
              <a:ext cx="62646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奇异值分解</a:t>
              </a:r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：要求共现矩阵是稠密的；计算复杂度高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455BF4DE-8A82-4517-824C-62B79F2110EE}"/>
                    </a:ext>
                  </a:extLst>
                </p:cNvPr>
                <p:cNvSpPr txBox="1"/>
                <p:nvPr/>
              </p:nvSpPr>
              <p:spPr>
                <a:xfrm>
                  <a:off x="2472502" y="4063652"/>
                  <a:ext cx="6264696" cy="5982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梯度下降法</a:t>
                  </a:r>
                  <a:r>
                    <a:rPr lang="zh-CN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：让原始评分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𝑢𝑖</m:t>
                          </m:r>
                        </m:sub>
                      </m:sSub>
                    </m:oMath>
                  </a14:m>
                  <a:r>
                    <a:rPr lang="zh-CN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与用户向量和物品向量之积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r>
                    <a:rPr lang="zh-CN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的差尽量小</a:t>
                  </a:r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455BF4DE-8A82-4517-824C-62B79F2110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2502" y="4063652"/>
                  <a:ext cx="6264696" cy="598241"/>
                </a:xfrm>
                <a:prstGeom prst="rect">
                  <a:avLst/>
                </a:prstGeom>
                <a:blipFill>
                  <a:blip r:embed="rId4"/>
                  <a:stretch>
                    <a:fillRect l="-454" t="-306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9058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FD6FF20-6DDA-4B4B-BFA8-3D3E82E3DF1D}"/>
              </a:ext>
            </a:extLst>
          </p:cNvPr>
          <p:cNvSpPr txBox="1"/>
          <p:nvPr/>
        </p:nvSpPr>
        <p:spPr>
          <a:xfrm>
            <a:off x="251520" y="267494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《</a:t>
            </a:r>
            <a:r>
              <a:rPr lang="zh-CN" altLang="en-US" b="1">
                <a:solidFill>
                  <a:srgbClr val="FF0000"/>
                </a:solidFill>
              </a:rPr>
              <a:t>深度学习推荐系统</a:t>
            </a:r>
            <a:r>
              <a:rPr lang="en-US" altLang="zh-CN" b="1">
                <a:solidFill>
                  <a:srgbClr val="FF0000"/>
                </a:solidFill>
              </a:rPr>
              <a:t>》</a:t>
            </a:r>
            <a:r>
              <a:rPr lang="zh-CN" altLang="en-US" b="1">
                <a:solidFill>
                  <a:srgbClr val="FF0000"/>
                </a:solidFill>
              </a:rPr>
              <a:t>勘误</a:t>
            </a:r>
            <a:r>
              <a:rPr lang="zh-CN" altLang="en-US">
                <a:solidFill>
                  <a:srgbClr val="FF0000"/>
                </a:solidFill>
              </a:rPr>
              <a:t>：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48B325-6FE2-468C-945E-1A3445EBF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770123"/>
            <a:ext cx="6192688" cy="180162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7063" y="2692187"/>
            <a:ext cx="5457825" cy="228600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4355976" y="4155926"/>
            <a:ext cx="172819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B677000F-151F-424F-A7C1-1358262AB514}"/>
              </a:ext>
            </a:extLst>
          </p:cNvPr>
          <p:cNvSpPr txBox="1"/>
          <p:nvPr/>
        </p:nvSpPr>
        <p:spPr>
          <a:xfrm>
            <a:off x="611560" y="1423794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461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525"/>
  <p:tag name="MH_LIBRARY" val="GRAPHIC"/>
  <p:tag name="MH_TYPE" val="SubTitle"/>
  <p:tag name="MH_ORDER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525"/>
  <p:tag name="MH_LIBRARY" val="GRAPHIC"/>
  <p:tag name="MH_TYPE" val="Other"/>
  <p:tag name="MH_ORDER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855"/>
  <p:tag name="MH_LIBRARY" val="CONTENTS"/>
  <p:tag name="MH_TYPE" val="OTHERS"/>
  <p:tag name="ID" val="5458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855"/>
  <p:tag name="MH_LIBRARY" val="CONTENTS"/>
  <p:tag name="MH_TYPE" val="OTHERS"/>
  <p:tag name="ID" val="5458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855"/>
  <p:tag name="MH_LIBRARY" val="CONTENTS"/>
  <p:tag name="MH_TYPE" val="OTHERS"/>
  <p:tag name="ID" val="5458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855"/>
  <p:tag name="MH_LIBRARY" val="CONTENTS"/>
  <p:tag name="MH_TYPE" val="OTHERS"/>
  <p:tag name="ID" val="5458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855"/>
  <p:tag name="MH_LIBRARY" val="CONTENTS"/>
  <p:tag name="MH_TYPE" val="OTHERS"/>
  <p:tag name="ID" val="5458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855"/>
  <p:tag name="MH_LIBRARY" val="CONTENTS"/>
  <p:tag name="MH_TYPE" val="OTHERS"/>
  <p:tag name="ID" val="5458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855"/>
  <p:tag name="MH_LIBRARY" val="CONTENTS"/>
  <p:tag name="MH_TYPE" val="OTHERS"/>
  <p:tag name="ID" val="5458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855"/>
  <p:tag name="MH_LIBRARY" val="CONTENTS"/>
  <p:tag name="MH_TYPE" val="OTHERS"/>
  <p:tag name="ID" val="5458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855"/>
  <p:tag name="MH_LIBRARY" val="CONTENTS"/>
  <p:tag name="MH_TYPE" val="OTHERS"/>
  <p:tag name="ID" val="5458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855"/>
  <p:tag name="MH_LIBRARY" val="CONTENTS"/>
  <p:tag name="MH_TYPE" val="OTHERS"/>
  <p:tag name="ID" val="5458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855"/>
  <p:tag name="MH_LIBRARY" val="CONTENTS"/>
  <p:tag name="MH_TYPE" val="OTHERS"/>
  <p:tag name="ID" val="5458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855"/>
  <p:tag name="MH_LIBRARY" val="CONTENTS"/>
  <p:tag name="MH_TYPE" val="OTHERS"/>
  <p:tag name="ID" val="5458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855"/>
  <p:tag name="MH_LIBRARY" val="CONTENTS"/>
  <p:tag name="MH_TYPE" val="OTHERS"/>
  <p:tag name="ID" val="5458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855"/>
  <p:tag name="MH_LIBRARY" val="CONTENTS"/>
  <p:tag name="MH_TYPE" val="OTHERS"/>
  <p:tag name="ID" val="5458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855"/>
  <p:tag name="MH_LIBRARY" val="CONTENTS"/>
  <p:tag name="MH_TYPE" val="OTHERS"/>
  <p:tag name="ID" val="5458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855"/>
  <p:tag name="MH_LIBRARY" val="CONTENTS"/>
  <p:tag name="MH_TYPE" val="OTHERS"/>
  <p:tag name="ID" val="5458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855"/>
  <p:tag name="MH_LIBRARY" val="CONTENTS"/>
  <p:tag name="MH_TYPE" val="OTHERS"/>
  <p:tag name="ID" val="5458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855"/>
  <p:tag name="MH_LIBRARY" val="CONTENTS"/>
  <p:tag name="MH_TYPE" val="OTHERS"/>
  <p:tag name="ID" val="5458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855"/>
  <p:tag name="MH_LIBRARY" val="CONTENTS"/>
  <p:tag name="MH_TYPE" val="OTHERS"/>
  <p:tag name="ID" val="5458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855"/>
  <p:tag name="MH_LIBRARY" val="CONTENTS"/>
  <p:tag name="MH_TYPE" val="OTHERS"/>
  <p:tag name="ID" val="5458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855"/>
  <p:tag name="MH_LIBRARY" val="CONTENTS"/>
  <p:tag name="MH_TYPE" val="OTHERS"/>
  <p:tag name="ID" val="5458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855"/>
  <p:tag name="MH_LIBRARY" val="CONTENTS"/>
  <p:tag name="MH_TYPE" val="OTHERS"/>
  <p:tag name="ID" val="5458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855"/>
  <p:tag name="MH_LIBRARY" val="CONTENTS"/>
  <p:tag name="MH_TYPE" val="OTHERS"/>
  <p:tag name="ID" val="5458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525"/>
  <p:tag name="MH_LIBRARY" val="GRAPHIC"/>
  <p:tag name="MH_TYPE" val="SubTitle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525"/>
  <p:tag name="MH_LIBRARY" val="GRAPHIC"/>
  <p:tag name="MH_TYPE" val="Other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525"/>
  <p:tag name="MH_LIBRARY" val="GRAPHIC"/>
  <p:tag name="MH_TYPE" val="SubTitle"/>
  <p:tag name="MH_ORDER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525"/>
  <p:tag name="MH_LIBRARY" val="GRAPHIC"/>
  <p:tag name="MH_TYPE" val="Other"/>
  <p:tag name="MH_ORDER" val="2"/>
</p:tagLst>
</file>

<file path=ppt/theme/theme1.xml><?xml version="1.0" encoding="utf-8"?>
<a:theme xmlns:a="http://schemas.openxmlformats.org/drawingml/2006/main" name="Office 主题​​">
  <a:themeElements>
    <a:clrScheme name="自定义 963">
      <a:dk1>
        <a:sysClr val="windowText" lastClr="000000"/>
      </a:dk1>
      <a:lt1>
        <a:sysClr val="window" lastClr="CEEACA"/>
      </a:lt1>
      <a:dk2>
        <a:srgbClr val="04617B"/>
      </a:dk2>
      <a:lt2>
        <a:srgbClr val="DBF5F9"/>
      </a:lt2>
      <a:accent1>
        <a:srgbClr val="1EA4AD"/>
      </a:accent1>
      <a:accent2>
        <a:srgbClr val="F2BA25"/>
      </a:accent2>
      <a:accent3>
        <a:srgbClr val="1EA4AD"/>
      </a:accent3>
      <a:accent4>
        <a:srgbClr val="F2BA25"/>
      </a:accent4>
      <a:accent5>
        <a:srgbClr val="1EA4AD"/>
      </a:accent5>
      <a:accent6>
        <a:srgbClr val="F2BA25"/>
      </a:accent6>
      <a:hlink>
        <a:srgbClr val="E2D7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EEACA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2071</TotalTime>
  <Words>2638</Words>
  <Application>Microsoft Office PowerPoint</Application>
  <PresentationFormat>全屏显示(16:9)</PresentationFormat>
  <Paragraphs>784</Paragraphs>
  <Slides>55</Slides>
  <Notes>42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9" baseType="lpstr">
      <vt:lpstr>FontAwesome</vt:lpstr>
      <vt:lpstr>等线</vt:lpstr>
      <vt:lpstr>黑体</vt:lpstr>
      <vt:lpstr>华文彩云</vt:lpstr>
      <vt:lpstr>宋体</vt:lpstr>
      <vt:lpstr>微软雅黑</vt:lpstr>
      <vt:lpstr>Arial</vt:lpstr>
      <vt:lpstr>Arial Black</vt:lpstr>
      <vt:lpstr>Calibri</vt:lpstr>
      <vt:lpstr>Cambria Math</vt:lpstr>
      <vt:lpstr>Impact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锐旗设计；https://9ppt.taobao.com</dc:creator>
  <dc:description>锐旗设计；https://9ppt.taobao.com</dc:description>
  <cp:lastModifiedBy>欧阳 乾弘</cp:lastModifiedBy>
  <cp:revision>455</cp:revision>
  <dcterms:created xsi:type="dcterms:W3CDTF">2014-11-09T01:07:00Z</dcterms:created>
  <dcterms:modified xsi:type="dcterms:W3CDTF">2021-12-15T14:15:58Z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2052-11.1.0.8612</vt:lpwstr>
  </property>
</Properties>
</file>